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Lst>
  <p:notesMasterIdLst>
    <p:notesMasterId r:id="rId10"/>
  </p:notesMasterIdLst>
  <p:sldIdLst>
    <p:sldId id="259" r:id="rId5"/>
    <p:sldId id="277" r:id="rId6"/>
    <p:sldId id="319" r:id="rId7"/>
    <p:sldId id="311" r:id="rId8"/>
    <p:sldId id="260"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61460" autoAdjust="0"/>
  </p:normalViewPr>
  <p:slideViewPr>
    <p:cSldViewPr snapToGrid="0">
      <p:cViewPr varScale="1">
        <p:scale>
          <a:sx n="68" d="100"/>
          <a:sy n="68"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8F721-AC11-440E-A9AA-6E8381B71FF6}" type="datetimeFigureOut">
              <a:rPr lang="zh-CN" altLang="en-US" smtClean="0"/>
              <a:t>2018/3/12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7524F-BB89-4E90-B702-40E6B59B3BC9}" type="slidenum">
              <a:rPr lang="zh-CN" altLang="en-US" smtClean="0"/>
              <a:t>‹#›</a:t>
            </a:fld>
            <a:endParaRPr lang="zh-CN" altLang="en-US"/>
          </a:p>
        </p:txBody>
      </p:sp>
    </p:spTree>
    <p:extLst>
      <p:ext uri="{BB962C8B-B14F-4D97-AF65-F5344CB8AC3E}">
        <p14:creationId xmlns:p14="http://schemas.microsoft.com/office/powerpoint/2010/main" val="290744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随着医院</a:t>
            </a:r>
            <a:r>
              <a:rPr lang="en-US" altLang="zh-CN" dirty="0" smtClean="0"/>
              <a:t>PACS(</a:t>
            </a:r>
            <a:r>
              <a:rPr lang="zh-CN" altLang="en-US" dirty="0" smtClean="0"/>
              <a:t>影像归档和通信系统</a:t>
            </a:r>
            <a:r>
              <a:rPr lang="en-US" altLang="zh-CN" dirty="0" smtClean="0"/>
              <a:t>)</a:t>
            </a:r>
            <a:r>
              <a:rPr lang="zh-CN" altLang="en-US" dirty="0" smtClean="0"/>
              <a:t>逐渐普及，很多地区已经从省会级城市扩展到地市级、乃至区县级城市。另一方面，很多</a:t>
            </a:r>
            <a:r>
              <a:rPr lang="en-US" altLang="zh-CN" dirty="0" smtClean="0"/>
              <a:t>PACS</a:t>
            </a:r>
            <a:r>
              <a:rPr lang="zh-CN" altLang="en-US" dirty="0" smtClean="0"/>
              <a:t>建设较早的医院已经遇到数据量激增导致的瓶颈。如何利用先进的云理念来进行区域级</a:t>
            </a:r>
            <a:r>
              <a:rPr lang="en-US" altLang="zh-CN" dirty="0" smtClean="0"/>
              <a:t>PACS</a:t>
            </a:r>
            <a:r>
              <a:rPr lang="zh-CN" altLang="en-US" dirty="0" smtClean="0"/>
              <a:t>存储平台的建设，以应对</a:t>
            </a:r>
            <a:r>
              <a:rPr lang="en-US" altLang="zh-CN" dirty="0" smtClean="0"/>
              <a:t>PACS</a:t>
            </a:r>
            <a:r>
              <a:rPr lang="zh-CN" altLang="en-US" dirty="0" smtClean="0"/>
              <a:t>影像数据激增的压力，并为区域影像信息共享提供统一的标准，已经成</a:t>
            </a:r>
          </a:p>
          <a:p>
            <a:r>
              <a:rPr lang="zh-CN" altLang="en-US" dirty="0" smtClean="0"/>
              <a:t>为医院和各级卫生行政主管部门所面临的重要议题。</a:t>
            </a:r>
            <a:endParaRPr lang="en-US" dirty="0" smtClean="0"/>
          </a:p>
          <a:p>
            <a:r>
              <a:rPr lang="zh-CN" altLang="en-US" dirty="0" smtClean="0"/>
              <a:t>医疗影像云平台构建于云数据中心之上，面向卫计委、医院和公众，提供影像云存储服务、影像协同服务、远程医疗教育服务以及影像共享调阅服务，进而协同孤立的医疗资源，提高区域整体的医疗水平。</a:t>
            </a:r>
            <a:endParaRPr lang="en-US" altLang="zh-CN" dirty="0" smtClean="0"/>
          </a:p>
          <a:p>
            <a:r>
              <a:rPr lang="zh-CN" altLang="en-US" dirty="0" smtClean="0"/>
              <a:t>整体解决方案由华为和合作伙伴共同提供，华为侧提供硬件设施和基础平台，云平台整合基础资源，提供资源池化能力以及云存储服务能力。</a:t>
            </a:r>
            <a:r>
              <a:rPr lang="zh-CN" altLang="en-US" dirty="0" smtClean="0"/>
              <a:t>合作伙伴</a:t>
            </a:r>
            <a:r>
              <a:rPr lang="zh-CN" altLang="en-US" dirty="0" smtClean="0"/>
              <a:t>侧提供医疗应用服务主要包括流程应用和影像应用。基于云架构的医疗影像云首先解决了海量影像数据的存储问题，实现区域医疗影像数据集的集中存储，为区域内影像设备以及影像诊断专家的充分共享和高效协作提供了基础，同时均衡了医疗资源，提高了基层医院诊疗水平和影像设备的使用效率，最终提升了公众对基层医疗机构的满意度。</a:t>
            </a:r>
            <a:endParaRPr lang="en-US" dirty="0"/>
          </a:p>
        </p:txBody>
      </p:sp>
      <p:sp>
        <p:nvSpPr>
          <p:cNvPr id="4" name="灯片编号占位符 3"/>
          <p:cNvSpPr>
            <a:spLocks noGrp="1"/>
          </p:cNvSpPr>
          <p:nvPr>
            <p:ph type="sldNum" sz="quarter" idx="10"/>
          </p:nvPr>
        </p:nvSpPr>
        <p:spPr/>
        <p:txBody>
          <a:bodyPr/>
          <a:lstStyle/>
          <a:p>
            <a:fld id="{0627524F-BB89-4E90-B702-40E6B59B3BC9}" type="slidenum">
              <a:rPr lang="zh-CN" altLang="en-US" smtClean="0"/>
              <a:t>2</a:t>
            </a:fld>
            <a:endParaRPr lang="zh-CN" altLang="en-US"/>
          </a:p>
        </p:txBody>
      </p:sp>
    </p:spTree>
    <p:extLst>
      <p:ext uri="{BB962C8B-B14F-4D97-AF65-F5344CB8AC3E}">
        <p14:creationId xmlns:p14="http://schemas.microsoft.com/office/powerpoint/2010/main" val="167880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OceanStor </a:t>
            </a:r>
            <a:r>
              <a:rPr lang="en-US" sz="1200" kern="1200" dirty="0" smtClean="0">
                <a:solidFill>
                  <a:schemeClr val="tx1"/>
                </a:solidFill>
                <a:effectLst/>
                <a:latin typeface="+mn-lt"/>
                <a:ea typeface="+mn-ea"/>
                <a:cs typeface="+mn-cs"/>
              </a:rPr>
              <a:t>V5</a:t>
            </a:r>
            <a:r>
              <a:rPr lang="zh-CN" altLang="en-US" sz="1200" kern="1200" dirty="0" smtClean="0">
                <a:solidFill>
                  <a:schemeClr val="tx1"/>
                </a:solidFill>
                <a:effectLst/>
                <a:latin typeface="+mn-lt"/>
                <a:ea typeface="+mn-ea"/>
                <a:cs typeface="+mn-cs"/>
              </a:rPr>
              <a:t>混合闪存存储系统在功能、性能、效率、可靠性和易用性上都达到业界领先水平，很好的满足了大型数据库</a:t>
            </a:r>
            <a:r>
              <a:rPr lang="en-US" sz="1200" kern="1200" dirty="0" smtClean="0">
                <a:solidFill>
                  <a:schemeClr val="tx1"/>
                </a:solidFill>
                <a:effectLst/>
                <a:latin typeface="+mn-lt"/>
                <a:ea typeface="+mn-ea"/>
                <a:cs typeface="+mn-cs"/>
              </a:rPr>
              <a:t>OLTP/OLAP</a:t>
            </a:r>
            <a:r>
              <a:rPr lang="zh-CN" altLang="en-US" sz="1200" kern="1200" dirty="0" smtClean="0">
                <a:solidFill>
                  <a:schemeClr val="tx1"/>
                </a:solidFill>
                <a:effectLst/>
                <a:latin typeface="+mn-lt"/>
                <a:ea typeface="+mn-ea"/>
                <a:cs typeface="+mn-cs"/>
              </a:rPr>
              <a:t>、文件共享、云计算等各种应用下的数据存储需求。</a:t>
            </a:r>
            <a:r>
              <a:rPr lang="en-US" sz="1200" kern="1200" dirty="0" smtClean="0">
                <a:solidFill>
                  <a:schemeClr val="tx1"/>
                </a:solidFill>
                <a:effectLst/>
                <a:latin typeface="+mn-lt"/>
                <a:ea typeface="+mn-ea"/>
                <a:cs typeface="+mn-cs"/>
              </a:rPr>
              <a:t>V5</a:t>
            </a:r>
            <a:r>
              <a:rPr lang="zh-CN" altLang="en-US" sz="1200" kern="1200" dirty="0" smtClean="0">
                <a:solidFill>
                  <a:schemeClr val="tx1"/>
                </a:solidFill>
                <a:effectLst/>
                <a:latin typeface="+mn-lt"/>
                <a:ea typeface="+mn-ea"/>
                <a:cs typeface="+mn-cs"/>
              </a:rPr>
              <a:t>存储能够提供高效、灵活、丰富的备份、容灾解决方案，有效保证用户业务连续性和数据安全，为用户提供卓越的存储服务。</a:t>
            </a:r>
            <a:endParaRPr lang="en-US" sz="1200" kern="1200" dirty="0" smtClean="0">
              <a:solidFill>
                <a:schemeClr val="tx1"/>
              </a:solidFill>
              <a:effectLst/>
              <a:latin typeface="+mn-lt"/>
              <a:ea typeface="+mn-ea"/>
              <a:cs typeface="+mn-cs"/>
            </a:endParaRPr>
          </a:p>
          <a:p>
            <a:pPr>
              <a:lnSpc>
                <a:spcPct val="150000"/>
              </a:lnSpc>
            </a:pPr>
            <a:endParaRPr lang="en-US" altLang="zh-CN" sz="1600" b="1" dirty="0" smtClean="0">
              <a:solidFill>
                <a:srgbClr val="00B0F0"/>
              </a:solidFill>
              <a:latin typeface="微软雅黑" pitchFamily="34" charset="-122"/>
              <a:ea typeface="微软雅黑" pitchFamily="34" charset="-122"/>
            </a:endParaRPr>
          </a:p>
          <a:p>
            <a:pPr>
              <a:lnSpc>
                <a:spcPct val="150000"/>
              </a:lnSpc>
            </a:pPr>
            <a:r>
              <a:rPr lang="zh-CN" altLang="en-US" sz="1600" b="1" dirty="0" smtClean="0">
                <a:solidFill>
                  <a:srgbClr val="00B0F0"/>
                </a:solidFill>
                <a:latin typeface="微软雅黑" pitchFamily="34" charset="-122"/>
                <a:ea typeface="微软雅黑" pitchFamily="34" charset="-122"/>
              </a:rPr>
              <a:t>高效存储</a:t>
            </a:r>
            <a:endParaRPr lang="en-US" altLang="zh-CN" sz="1600" b="1" dirty="0" smtClean="0">
              <a:solidFill>
                <a:srgbClr val="00B0F0"/>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cs typeface="Arial" panose="020B0604020202020204" pitchFamily="34" charset="0"/>
              </a:rPr>
              <a:t>多控扩展文件系统架构，同时支持</a:t>
            </a:r>
            <a:r>
              <a:rPr lang="en-US" altLang="zh-CN" sz="1200" dirty="0" smtClean="0">
                <a:solidFill>
                  <a:schemeClr val="bg1"/>
                </a:solidFill>
                <a:latin typeface="微软雅黑" pitchFamily="34" charset="-122"/>
                <a:ea typeface="微软雅黑" pitchFamily="34" charset="-122"/>
                <a:cs typeface="Arial" panose="020B0604020202020204" pitchFamily="34" charset="0"/>
              </a:rPr>
              <a:t>Scale-out</a:t>
            </a:r>
            <a:r>
              <a:rPr lang="zh-CN" altLang="en-US" sz="1200" dirty="0" smtClean="0">
                <a:solidFill>
                  <a:schemeClr val="bg1"/>
                </a:solidFill>
                <a:latin typeface="微软雅黑" pitchFamily="34" charset="-122"/>
                <a:ea typeface="微软雅黑" pitchFamily="34" charset="-122"/>
                <a:cs typeface="Arial" panose="020B0604020202020204" pitchFamily="34" charset="0"/>
              </a:rPr>
              <a:t>与</a:t>
            </a:r>
            <a:r>
              <a:rPr lang="en-US" altLang="zh-CN" sz="1200" dirty="0" smtClean="0">
                <a:solidFill>
                  <a:schemeClr val="bg1"/>
                </a:solidFill>
                <a:latin typeface="微软雅黑" pitchFamily="34" charset="-122"/>
                <a:ea typeface="微软雅黑" pitchFamily="34" charset="-122"/>
                <a:cs typeface="Arial" panose="020B0604020202020204" pitchFamily="34" charset="0"/>
              </a:rPr>
              <a:t>Scale-up</a:t>
            </a:r>
            <a:r>
              <a:rPr lang="zh-CN" altLang="en-US" sz="1200" dirty="0" smtClean="0">
                <a:solidFill>
                  <a:schemeClr val="bg1"/>
                </a:solidFill>
                <a:latin typeface="微软雅黑" pitchFamily="34" charset="-122"/>
                <a:ea typeface="微软雅黑" pitchFamily="34" charset="-122"/>
                <a:cs typeface="Arial" panose="020B0604020202020204" pitchFamily="34" charset="0"/>
              </a:rPr>
              <a:t>，单系统控制器最大可扩展至</a:t>
            </a:r>
            <a:r>
              <a:rPr lang="en-US" altLang="zh-CN" sz="1200" dirty="0" smtClean="0">
                <a:solidFill>
                  <a:schemeClr val="bg1"/>
                </a:solidFill>
                <a:latin typeface="微软雅黑" pitchFamily="34" charset="-122"/>
                <a:ea typeface="微软雅黑" pitchFamily="34" charset="-122"/>
                <a:cs typeface="Arial" panose="020B0604020202020204" pitchFamily="34" charset="0"/>
              </a:rPr>
              <a:t>16</a:t>
            </a:r>
            <a:r>
              <a:rPr lang="zh-CN" altLang="en-US" sz="1200" dirty="0" smtClean="0">
                <a:solidFill>
                  <a:schemeClr val="bg1"/>
                </a:solidFill>
                <a:latin typeface="微软雅黑" pitchFamily="34" charset="-122"/>
                <a:ea typeface="微软雅黑" pitchFamily="34" charset="-122"/>
                <a:cs typeface="Arial" panose="020B0604020202020204" pitchFamily="34" charset="0"/>
              </a:rPr>
              <a:t>控，从容应对医疗影像海量小文件场景下的大容量需求，满足未来业务增长所需容量与性能。</a:t>
            </a:r>
            <a:r>
              <a:rPr lang="zh-CN" altLang="en-US" sz="1200" dirty="0" smtClean="0">
                <a:solidFill>
                  <a:schemeClr val="tx1">
                    <a:lumMod val="65000"/>
                    <a:lumOff val="35000"/>
                  </a:schemeClr>
                </a:solidFill>
                <a:latin typeface="微软雅黑" pitchFamily="34" charset="-122"/>
                <a:ea typeface="微软雅黑" pitchFamily="34" charset="-122"/>
                <a:cs typeface="Arial" panose="020B0604020202020204" pitchFamily="34" charset="0"/>
              </a:rPr>
              <a:t> </a:t>
            </a:r>
            <a:endParaRPr lang="en-US" altLang="zh-CN" sz="1200" dirty="0" smtClean="0">
              <a:solidFill>
                <a:schemeClr val="tx1">
                  <a:lumMod val="65000"/>
                  <a:lumOff val="35000"/>
                </a:schemeClr>
              </a:solidFill>
              <a:latin typeface="微软雅黑" pitchFamily="34" charset="-122"/>
              <a:ea typeface="微软雅黑" pitchFamily="34" charset="-122"/>
              <a:cs typeface="Arial" panose="020B0604020202020204" pitchFamily="34" charset="0"/>
            </a:endParaRPr>
          </a:p>
          <a:p>
            <a:pPr>
              <a:lnSpc>
                <a:spcPct val="150000"/>
              </a:lnSpc>
            </a:pPr>
            <a:endParaRPr lang="en-US" altLang="zh-CN" sz="1200" dirty="0" smtClean="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b="1" dirty="0" smtClean="0">
                <a:solidFill>
                  <a:srgbClr val="00B0F0"/>
                </a:solidFill>
                <a:latin typeface="微软雅黑" pitchFamily="34" charset="-122"/>
                <a:ea typeface="微软雅黑" pitchFamily="34" charset="-122"/>
              </a:rPr>
              <a:t>融合共享</a:t>
            </a:r>
            <a:endParaRPr lang="en-US" altLang="zh-CN" sz="1600" b="1" dirty="0" smtClean="0">
              <a:solidFill>
                <a:srgbClr val="00B0F0"/>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一体化统一存储，</a:t>
            </a:r>
            <a:r>
              <a:rPr lang="en-US" altLang="zh-CN" sz="1200" dirty="0" smtClean="0">
                <a:solidFill>
                  <a:schemeClr val="bg1"/>
                </a:solidFill>
                <a:latin typeface="微软雅黑" pitchFamily="34" charset="-122"/>
                <a:ea typeface="微软雅黑" pitchFamily="34" charset="-122"/>
              </a:rPr>
              <a:t>SAN</a:t>
            </a:r>
            <a:r>
              <a:rPr lang="zh-CN" altLang="en-US" sz="1200" dirty="0" smtClean="0">
                <a:solidFill>
                  <a:schemeClr val="bg1"/>
                </a:solidFill>
                <a:latin typeface="微软雅黑" pitchFamily="34" charset="-122"/>
                <a:ea typeface="微软雅黑" pitchFamily="34" charset="-122"/>
              </a:rPr>
              <a:t>与</a:t>
            </a:r>
            <a:r>
              <a:rPr lang="en-US" altLang="zh-CN" sz="1200" dirty="0" smtClean="0">
                <a:solidFill>
                  <a:schemeClr val="bg1"/>
                </a:solidFill>
                <a:latin typeface="微软雅黑" pitchFamily="34" charset="-122"/>
                <a:ea typeface="微软雅黑" pitchFamily="34" charset="-122"/>
              </a:rPr>
              <a:t>NAS</a:t>
            </a:r>
            <a:r>
              <a:rPr lang="zh-CN" altLang="en-US" sz="1200" dirty="0" smtClean="0">
                <a:solidFill>
                  <a:schemeClr val="bg1"/>
                </a:solidFill>
                <a:latin typeface="微软雅黑" pitchFamily="34" charset="-122"/>
                <a:ea typeface="微软雅黑" pitchFamily="34" charset="-122"/>
              </a:rPr>
              <a:t>并行架构，统一管理与运维，</a:t>
            </a:r>
            <a:r>
              <a:rPr lang="en-US" altLang="zh-CN" sz="1200" dirty="0" smtClean="0">
                <a:solidFill>
                  <a:schemeClr val="bg1"/>
                </a:solidFill>
                <a:latin typeface="微软雅黑" pitchFamily="34" charset="-122"/>
                <a:ea typeface="微软雅黑" pitchFamily="34" charset="-122"/>
              </a:rPr>
              <a:t>SAN</a:t>
            </a:r>
            <a:r>
              <a:rPr lang="zh-CN" altLang="en-US" sz="1200" dirty="0" smtClean="0">
                <a:solidFill>
                  <a:schemeClr val="bg1"/>
                </a:solidFill>
                <a:latin typeface="微软雅黑" pitchFamily="34" charset="-122"/>
                <a:ea typeface="微软雅黑" pitchFamily="34" charset="-122"/>
              </a:rPr>
              <a:t>承载</a:t>
            </a:r>
            <a:r>
              <a:rPr lang="en-US" altLang="zh-CN" sz="1200" dirty="0" smtClean="0">
                <a:solidFill>
                  <a:schemeClr val="bg1"/>
                </a:solidFill>
                <a:latin typeface="微软雅黑" pitchFamily="34" charset="-122"/>
                <a:ea typeface="微软雅黑" pitchFamily="34" charset="-122"/>
              </a:rPr>
              <a:t>HIS</a:t>
            </a:r>
            <a:r>
              <a:rPr lang="zh-CN" altLang="en-US" sz="1200" dirty="0" smtClean="0">
                <a:solidFill>
                  <a:schemeClr val="bg1"/>
                </a:solidFill>
                <a:latin typeface="微软雅黑" pitchFamily="34" charset="-122"/>
                <a:ea typeface="微软雅黑" pitchFamily="34" charset="-122"/>
              </a:rPr>
              <a:t>系统，</a:t>
            </a:r>
            <a:r>
              <a:rPr lang="en-US" altLang="zh-CN" sz="1200" dirty="0" smtClean="0">
                <a:solidFill>
                  <a:schemeClr val="bg1"/>
                </a:solidFill>
                <a:latin typeface="微软雅黑" pitchFamily="34" charset="-122"/>
                <a:ea typeface="微软雅黑" pitchFamily="34" charset="-122"/>
              </a:rPr>
              <a:t>NAS</a:t>
            </a:r>
            <a:r>
              <a:rPr lang="zh-CN" altLang="en-US" sz="1200" dirty="0" smtClean="0">
                <a:solidFill>
                  <a:schemeClr val="bg1"/>
                </a:solidFill>
                <a:latin typeface="微软雅黑" pitchFamily="34" charset="-122"/>
                <a:ea typeface="微软雅黑" pitchFamily="34" charset="-122"/>
              </a:rPr>
              <a:t>承载</a:t>
            </a:r>
            <a:r>
              <a:rPr lang="en-US" altLang="zh-CN" sz="1200" dirty="0" smtClean="0">
                <a:solidFill>
                  <a:schemeClr val="bg1"/>
                </a:solidFill>
                <a:latin typeface="微软雅黑" pitchFamily="34" charset="-122"/>
                <a:ea typeface="微软雅黑" pitchFamily="34" charset="-122"/>
              </a:rPr>
              <a:t>PACS</a:t>
            </a:r>
            <a:r>
              <a:rPr lang="zh-CN" altLang="en-US" sz="1200" dirty="0" smtClean="0">
                <a:solidFill>
                  <a:schemeClr val="bg1"/>
                </a:solidFill>
                <a:latin typeface="微软雅黑" pitchFamily="34" charset="-122"/>
                <a:ea typeface="微软雅黑" pitchFamily="34" charset="-122"/>
              </a:rPr>
              <a:t>，轻松实现图像共享。</a:t>
            </a:r>
            <a:endParaRPr lang="en-US" altLang="zh-CN" sz="1200" dirty="0" smtClean="0">
              <a:solidFill>
                <a:schemeClr val="bg1"/>
              </a:solidFill>
              <a:latin typeface="微软雅黑" pitchFamily="34" charset="-122"/>
              <a:ea typeface="微软雅黑" pitchFamily="34" charset="-122"/>
            </a:endParaRPr>
          </a:p>
          <a:p>
            <a:pPr>
              <a:lnSpc>
                <a:spcPct val="150000"/>
              </a:lnSpc>
            </a:pPr>
            <a:endParaRPr lang="zh-CN" altLang="en-US" sz="1200" dirty="0" smtClean="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1600" b="1" dirty="0" smtClean="0">
                <a:solidFill>
                  <a:srgbClr val="00B0F0"/>
                </a:solidFill>
                <a:latin typeface="微软雅黑" pitchFamily="34" charset="-122"/>
                <a:ea typeface="微软雅黑" pitchFamily="34" charset="-122"/>
              </a:rPr>
              <a:t>统一容灾</a:t>
            </a:r>
            <a:endParaRPr lang="en-US" altLang="zh-CN" sz="1600" b="1" dirty="0" smtClean="0">
              <a:solidFill>
                <a:srgbClr val="00B0F0"/>
              </a:solidFill>
              <a:latin typeface="微软雅黑" pitchFamily="34" charset="-122"/>
              <a:ea typeface="微软雅黑" pitchFamily="34" charset="-122"/>
            </a:endParaRPr>
          </a:p>
          <a:p>
            <a:r>
              <a:rPr lang="en-US" altLang="zh-CN" sz="1200" dirty="0" smtClean="0">
                <a:solidFill>
                  <a:schemeClr val="bg1"/>
                </a:solidFill>
                <a:latin typeface="微软雅黑" pitchFamily="34" charset="-122"/>
                <a:ea typeface="微软雅黑" pitchFamily="34" charset="-122"/>
              </a:rPr>
              <a:t>HyperMetro SAN</a:t>
            </a:r>
            <a:r>
              <a:rPr lang="zh-CN" altLang="en-US" sz="1200" dirty="0" smtClean="0">
                <a:solidFill>
                  <a:schemeClr val="bg1"/>
                </a:solidFill>
                <a:latin typeface="微软雅黑" pitchFamily="34" charset="-122"/>
                <a:ea typeface="微软雅黑" pitchFamily="34" charset="-122"/>
              </a:rPr>
              <a:t>与</a:t>
            </a:r>
            <a:r>
              <a:rPr lang="en-US" altLang="zh-CN" sz="1200" dirty="0" smtClean="0">
                <a:solidFill>
                  <a:schemeClr val="bg1"/>
                </a:solidFill>
                <a:latin typeface="微软雅黑" pitchFamily="34" charset="-122"/>
                <a:ea typeface="微软雅黑" pitchFamily="34" charset="-122"/>
              </a:rPr>
              <a:t>NAS</a:t>
            </a:r>
            <a:r>
              <a:rPr lang="zh-CN" altLang="en-US" sz="1200" dirty="0" smtClean="0">
                <a:solidFill>
                  <a:schemeClr val="bg1"/>
                </a:solidFill>
                <a:latin typeface="微软雅黑" pitchFamily="34" charset="-122"/>
                <a:ea typeface="微软雅黑" pitchFamily="34" charset="-122"/>
              </a:rPr>
              <a:t>一体化双活方案，保障医疗</a:t>
            </a:r>
            <a:r>
              <a:rPr lang="en-US" altLang="zh-CN" sz="1200" dirty="0" smtClean="0">
                <a:solidFill>
                  <a:schemeClr val="bg1"/>
                </a:solidFill>
                <a:latin typeface="微软雅黑" pitchFamily="34" charset="-122"/>
                <a:ea typeface="微软雅黑" pitchFamily="34" charset="-122"/>
              </a:rPr>
              <a:t>HIS</a:t>
            </a:r>
            <a:r>
              <a:rPr lang="zh-CN" altLang="en-US" sz="1200" dirty="0" smtClean="0">
                <a:solidFill>
                  <a:schemeClr val="bg1"/>
                </a:solidFill>
                <a:latin typeface="微软雅黑" pitchFamily="34" charset="-122"/>
                <a:ea typeface="微软雅黑" pitchFamily="34" charset="-122"/>
              </a:rPr>
              <a:t>系统与</a:t>
            </a:r>
            <a:r>
              <a:rPr lang="en-US" altLang="zh-CN" sz="1200" dirty="0" smtClean="0">
                <a:solidFill>
                  <a:schemeClr val="bg1"/>
                </a:solidFill>
                <a:latin typeface="微软雅黑" pitchFamily="34" charset="-122"/>
                <a:ea typeface="微软雅黑" pitchFamily="34" charset="-122"/>
              </a:rPr>
              <a:t>PACS</a:t>
            </a:r>
            <a:r>
              <a:rPr lang="zh-CN" altLang="en-US" sz="1200" dirty="0" smtClean="0">
                <a:solidFill>
                  <a:schemeClr val="bg1"/>
                </a:solidFill>
                <a:latin typeface="微软雅黑" pitchFamily="34" charset="-122"/>
                <a:ea typeface="微软雅黑" pitchFamily="34" charset="-122"/>
              </a:rPr>
              <a:t>系统业务</a:t>
            </a:r>
            <a:r>
              <a:rPr lang="en-US" altLang="zh-CN" sz="1200" dirty="0" smtClean="0">
                <a:solidFill>
                  <a:schemeClr val="bg1"/>
                </a:solidFill>
                <a:latin typeface="微软雅黑" pitchFamily="34" charset="-122"/>
                <a:ea typeface="微软雅黑" pitchFamily="34" charset="-122"/>
              </a:rPr>
              <a:t>7X24</a:t>
            </a:r>
            <a:r>
              <a:rPr lang="zh-CN" altLang="en-US" sz="1200" dirty="0" smtClean="0">
                <a:solidFill>
                  <a:schemeClr val="bg1"/>
                </a:solidFill>
                <a:latin typeface="微软雅黑" pitchFamily="34" charset="-122"/>
                <a:ea typeface="微软雅黑" pitchFamily="34" charset="-122"/>
              </a:rPr>
              <a:t>无中断访问。</a:t>
            </a:r>
            <a:r>
              <a:rPr lang="en-US" altLang="zh-CN" sz="1200" dirty="0" smtClean="0">
                <a:solidFill>
                  <a:schemeClr val="tx1">
                    <a:lumMod val="65000"/>
                    <a:lumOff val="35000"/>
                  </a:schemeClr>
                </a:solidFill>
                <a:latin typeface="微软雅黑" pitchFamily="34" charset="-122"/>
                <a:ea typeface="微软雅黑" pitchFamily="34" charset="-122"/>
              </a:rPr>
              <a:t/>
            </a:r>
            <a:br>
              <a:rPr lang="en-US" altLang="zh-CN" sz="1200" dirty="0" smtClean="0">
                <a:solidFill>
                  <a:schemeClr val="tx1">
                    <a:lumMod val="65000"/>
                    <a:lumOff val="35000"/>
                  </a:schemeClr>
                </a:solidFill>
                <a:latin typeface="微软雅黑" pitchFamily="34" charset="-122"/>
                <a:ea typeface="微软雅黑" pitchFamily="34" charset="-122"/>
              </a:rPr>
            </a:br>
            <a:endParaRPr lang="en-US" altLang="zh-CN" sz="1200" dirty="0" smtClean="0">
              <a:solidFill>
                <a:schemeClr val="tx1">
                  <a:lumMod val="65000"/>
                  <a:lumOff val="35000"/>
                </a:schemeClr>
              </a:solidFill>
              <a:latin typeface="微软雅黑" pitchFamily="34" charset="-122"/>
              <a:ea typeface="微软雅黑" pitchFamily="34" charset="-122"/>
            </a:endParaRPr>
          </a:p>
          <a:p>
            <a:endParaRPr lang="en-US" dirty="0"/>
          </a:p>
        </p:txBody>
      </p:sp>
      <p:sp>
        <p:nvSpPr>
          <p:cNvPr id="4" name="灯片编号占位符 3"/>
          <p:cNvSpPr>
            <a:spLocks noGrp="1"/>
          </p:cNvSpPr>
          <p:nvPr>
            <p:ph type="sldNum" sz="quarter" idx="10"/>
          </p:nvPr>
        </p:nvSpPr>
        <p:spPr/>
        <p:txBody>
          <a:bodyPr/>
          <a:lstStyle/>
          <a:p>
            <a:fld id="{0627524F-BB89-4E90-B702-40E6B59B3BC9}" type="slidenum">
              <a:rPr lang="zh-CN" altLang="en-US" smtClean="0"/>
              <a:t>3</a:t>
            </a:fld>
            <a:endParaRPr lang="zh-CN" altLang="en-US"/>
          </a:p>
        </p:txBody>
      </p:sp>
    </p:spTree>
    <p:extLst>
      <p:ext uri="{BB962C8B-B14F-4D97-AF65-F5344CB8AC3E}">
        <p14:creationId xmlns:p14="http://schemas.microsoft.com/office/powerpoint/2010/main" val="8029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kern="1200" dirty="0" smtClean="0">
                <a:solidFill>
                  <a:schemeClr val="tx1"/>
                </a:solidFill>
                <a:effectLst/>
                <a:latin typeface="+mn-lt"/>
                <a:ea typeface="+mn-ea"/>
                <a:cs typeface="+mn-cs"/>
              </a:rPr>
              <a:t>华为</a:t>
            </a:r>
            <a:r>
              <a:rPr lang="en-US" sz="1200" b="1" kern="1200" dirty="0" smtClean="0">
                <a:solidFill>
                  <a:schemeClr val="tx1"/>
                </a:solidFill>
                <a:effectLst/>
                <a:latin typeface="+mn-lt"/>
                <a:ea typeface="+mn-ea"/>
                <a:cs typeface="+mn-cs"/>
              </a:rPr>
              <a:t>FusionStorage </a:t>
            </a:r>
            <a:r>
              <a:rPr lang="zh-CN" altLang="en-US" sz="1200" b="1" kern="1200" dirty="0" smtClean="0">
                <a:solidFill>
                  <a:schemeClr val="tx1"/>
                </a:solidFill>
                <a:effectLst/>
                <a:latin typeface="+mn-lt"/>
                <a:ea typeface="+mn-ea"/>
                <a:cs typeface="+mn-cs"/>
              </a:rPr>
              <a:t>云存储是一款可大规模横向扩展的融合存储产品，为云基础架构设计。</a:t>
            </a:r>
            <a:r>
              <a:rPr lang="en-US" sz="1200" kern="1200" dirty="0" smtClean="0">
                <a:solidFill>
                  <a:schemeClr val="tx1"/>
                </a:solidFill>
                <a:effectLst/>
                <a:latin typeface="+mn-lt"/>
                <a:ea typeface="+mn-ea"/>
                <a:cs typeface="+mn-cs"/>
              </a:rPr>
              <a:t>FusionStorage 6</a:t>
            </a:r>
            <a:r>
              <a:rPr lang="zh-CN" altLang="en-US" sz="1200" kern="1200" dirty="0" smtClean="0">
                <a:solidFill>
                  <a:schemeClr val="tx1"/>
                </a:solidFill>
                <a:effectLst/>
                <a:latin typeface="+mn-lt"/>
                <a:ea typeface="+mn-ea"/>
                <a:cs typeface="+mn-cs"/>
              </a:rPr>
              <a:t>通过系统软件将通用硬件集群的本地存储资源组织起来构建全分布式存储池，实现一套存储系统向上层应用提供块存储、文件存储和对象存储三种存储服务，每种存储服务均可提供丰富的业务功能和增值特性，支持根据业务需要灵活购买和部署一种或同时部署多种存储服务；系统提供基于标准接口协议的开放</a:t>
            </a:r>
            <a:r>
              <a:rPr lang="en-US" sz="1200" kern="1200" dirty="0" smtClean="0">
                <a:solidFill>
                  <a:schemeClr val="tx1"/>
                </a:solidFill>
                <a:effectLst/>
                <a:latin typeface="+mn-lt"/>
                <a:ea typeface="+mn-ea"/>
                <a:cs typeface="+mn-cs"/>
              </a:rPr>
              <a:t>API,</a:t>
            </a:r>
            <a:r>
              <a:rPr lang="zh-CN" altLang="en-US" sz="1200" kern="1200" dirty="0" smtClean="0">
                <a:solidFill>
                  <a:schemeClr val="tx1"/>
                </a:solidFill>
                <a:effectLst/>
                <a:latin typeface="+mn-lt"/>
                <a:ea typeface="+mn-ea"/>
                <a:cs typeface="+mn-cs"/>
              </a:rPr>
              <a:t>天然融入</a:t>
            </a:r>
            <a:r>
              <a:rPr lang="en-US" sz="1200" kern="1200" dirty="0" smtClean="0">
                <a:solidFill>
                  <a:schemeClr val="tx1"/>
                </a:solidFill>
                <a:effectLst/>
                <a:latin typeface="+mn-lt"/>
                <a:ea typeface="+mn-ea"/>
                <a:cs typeface="+mn-cs"/>
              </a:rPr>
              <a:t>OpenStack</a:t>
            </a:r>
            <a:r>
              <a:rPr lang="zh-CN" altLang="en-US" sz="1200" kern="1200" dirty="0" smtClean="0">
                <a:solidFill>
                  <a:schemeClr val="tx1"/>
                </a:solidFill>
                <a:effectLst/>
                <a:latin typeface="+mn-lt"/>
                <a:ea typeface="+mn-ea"/>
                <a:cs typeface="+mn-cs"/>
              </a:rPr>
              <a:t>云基础架构及</a:t>
            </a:r>
            <a:r>
              <a:rPr lang="en-US" sz="1200" kern="1200" dirty="0" smtClean="0">
                <a:solidFill>
                  <a:schemeClr val="tx1"/>
                </a:solidFill>
                <a:effectLst/>
                <a:latin typeface="+mn-lt"/>
                <a:ea typeface="+mn-ea"/>
                <a:cs typeface="+mn-cs"/>
              </a:rPr>
              <a:t>Hadoop</a:t>
            </a:r>
            <a:r>
              <a:rPr lang="zh-CN" altLang="en-US" sz="1200" kern="1200" dirty="0" smtClean="0">
                <a:solidFill>
                  <a:schemeClr val="tx1"/>
                </a:solidFill>
                <a:effectLst/>
                <a:latin typeface="+mn-lt"/>
                <a:ea typeface="+mn-ea"/>
                <a:cs typeface="+mn-cs"/>
              </a:rPr>
              <a:t>大数据生态，帮助企业轻松应对业务快速变化时的数据灵活、高效存取需求。</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FusionStorage </a:t>
            </a:r>
            <a:r>
              <a:rPr lang="zh-CN" altLang="en-US" sz="1200" kern="1200" dirty="0" smtClean="0">
                <a:solidFill>
                  <a:schemeClr val="tx1"/>
                </a:solidFill>
                <a:effectLst/>
                <a:latin typeface="+mn-lt"/>
                <a:ea typeface="+mn-ea"/>
                <a:cs typeface="+mn-cs"/>
              </a:rPr>
              <a:t>云存储还具有大容量、高性能和易扩展等优势，帮助卫计委、医联体、大型医院快速构建海量影像存储资源池，满足区域内海量影像存储、共享、分析、移动查阅的需求，帮助客户有效集约整合区域内的医疗信息化资源，减少重复建设的投资。</a:t>
            </a:r>
            <a:endParaRPr lang="en-US"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0A9F28D-5C8B-4F0A-8E5A-0D76FC8FA6F3}"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75073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70"/>
            <a:ext cx="11247040" cy="657553"/>
          </a:xfrm>
          <a:prstGeom prst="rect">
            <a:avLst/>
          </a:prstGeom>
        </p:spPr>
        <p:txBody>
          <a:bodyPr/>
          <a:lstStyle>
            <a:lvl1pPr>
              <a:defRPr sz="3733" b="1">
                <a:solidFill>
                  <a:schemeClr val="bg1"/>
                </a:solidFill>
              </a:defRPr>
            </a:lvl1pPr>
          </a:lstStyle>
          <a:p>
            <a:r>
              <a:rPr lang="zh-CN" altLang="en-US" dirty="0" smtClean="0"/>
              <a:t>单击此处编辑母版标题样式</a:t>
            </a:r>
            <a:endParaRPr lang="en-US" dirty="0"/>
          </a:p>
        </p:txBody>
      </p:sp>
      <p:sp>
        <p:nvSpPr>
          <p:cNvPr id="6" name="内容占位符 5"/>
          <p:cNvSpPr>
            <a:spLocks noGrp="1"/>
          </p:cNvSpPr>
          <p:nvPr>
            <p:ph sz="quarter" idx="10"/>
          </p:nvPr>
        </p:nvSpPr>
        <p:spPr>
          <a:xfrm>
            <a:off x="609600" y="1028700"/>
            <a:ext cx="10972800" cy="5183717"/>
          </a:xfrm>
          <a:prstGeom prst="rect">
            <a:avLst/>
          </a:prstGeom>
        </p:spPr>
        <p:txBody>
          <a:bodyPr/>
          <a:lstStyle>
            <a:lvl1pPr>
              <a:defRPr sz="2667"/>
            </a:lvl1pPr>
            <a:lvl2pPr>
              <a:defRPr sz="2133"/>
            </a:lvl2pPr>
            <a:lvl3pPr>
              <a:defRPr sz="1867"/>
            </a:lvl3pPr>
            <a:lvl4pPr>
              <a:defRPr sz="1867"/>
            </a:lvl4pPr>
            <a:lvl5pPr>
              <a:defRPr sz="1867"/>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8676632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标题 1"/>
          <p:cNvSpPr>
            <a:spLocks noGrp="1"/>
          </p:cNvSpPr>
          <p:nvPr>
            <p:ph type="title" hasCustomPrompt="1"/>
          </p:nvPr>
        </p:nvSpPr>
        <p:spPr>
          <a:xfrm>
            <a:off x="588975" y="153852"/>
            <a:ext cx="11603025" cy="759843"/>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normAutofit/>
          </a:bodyPr>
          <a:lstStyle>
            <a:lvl1pPr marL="0" indent="0" algn="l">
              <a:buFont typeface="Arial" pitchFamily="34" charset="0"/>
              <a:buNone/>
              <a:defRPr lang="zh-CN" altLang="en-US" sz="3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en-US" altLang="zh-CN" dirty="0" smtClean="0"/>
              <a:t>TEXT TO BE PLACED HERE</a:t>
            </a:r>
            <a:endParaRPr lang="zh-CN" altLang="en-US" dirty="0"/>
          </a:p>
        </p:txBody>
      </p:sp>
    </p:spTree>
    <p:extLst>
      <p:ext uri="{BB962C8B-B14F-4D97-AF65-F5344CB8AC3E}">
        <p14:creationId xmlns:p14="http://schemas.microsoft.com/office/powerpoint/2010/main" val="1227238631"/>
      </p:ext>
    </p:extLst>
  </p:cSld>
  <p:clrMapOvr>
    <a:masterClrMapping/>
  </p:clrMapOvr>
  <p:transition advClick="0" advTm="8000">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325439"/>
            <a:ext cx="10176933"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007534" y="1628776"/>
            <a:ext cx="10176933"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8935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187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88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5121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70"/>
            <a:ext cx="11247040" cy="657553"/>
          </a:xfrm>
          <a:prstGeom prst="rect">
            <a:avLst/>
          </a:prstGeom>
        </p:spPr>
        <p:txBody>
          <a:bodyPr/>
          <a:lstStyle>
            <a:lvl1pPr>
              <a:defRPr sz="3733" b="1">
                <a:solidFill>
                  <a:schemeClr val="bg1"/>
                </a:solidFill>
              </a:defRPr>
            </a:lvl1pPr>
          </a:lstStyle>
          <a:p>
            <a:r>
              <a:rPr lang="zh-CN" altLang="en-US" dirty="0" smtClean="0"/>
              <a:t>单击此处编辑母版标题样式</a:t>
            </a:r>
            <a:endParaRPr lang="en-US" dirty="0"/>
          </a:p>
        </p:txBody>
      </p:sp>
      <p:sp>
        <p:nvSpPr>
          <p:cNvPr id="6" name="内容占位符 5"/>
          <p:cNvSpPr>
            <a:spLocks noGrp="1"/>
          </p:cNvSpPr>
          <p:nvPr>
            <p:ph sz="quarter" idx="10"/>
          </p:nvPr>
        </p:nvSpPr>
        <p:spPr>
          <a:xfrm>
            <a:off x="609600" y="1028700"/>
            <a:ext cx="10972800" cy="5183717"/>
          </a:xfrm>
          <a:prstGeom prst="rect">
            <a:avLst/>
          </a:prstGeom>
        </p:spPr>
        <p:txBody>
          <a:bodyPr/>
          <a:lstStyle>
            <a:lvl1pPr>
              <a:defRPr sz="2667"/>
            </a:lvl1pPr>
            <a:lvl2pPr>
              <a:defRPr sz="2133"/>
            </a:lvl2pPr>
            <a:lvl3pPr>
              <a:defRPr sz="1867"/>
            </a:lvl3pPr>
            <a:lvl4pPr>
              <a:defRPr sz="1867"/>
            </a:lvl4pPr>
            <a:lvl5pPr>
              <a:defRPr sz="1867"/>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2289741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组合 8"/>
          <p:cNvGrpSpPr/>
          <p:nvPr userDrawn="1"/>
        </p:nvGrpSpPr>
        <p:grpSpPr>
          <a:xfrm>
            <a:off x="1589" y="-17552"/>
            <a:ext cx="12191999" cy="6893103"/>
            <a:chOff x="1587" y="-17555"/>
            <a:chExt cx="12195174" cy="6894697"/>
          </a:xfrm>
        </p:grpSpPr>
        <p:pic>
          <p:nvPicPr>
            <p:cNvPr id="10" name="Picture 11" descr="C:\Users\Administrator\Desktop\5.jpg"/>
            <p:cNvPicPr>
              <a:picLocks noChangeAspect="1" noChangeArrowheads="1"/>
            </p:cNvPicPr>
            <p:nvPr/>
          </p:nvPicPr>
          <p:blipFill>
            <a:blip r:embed="rId6" cstate="print"/>
            <a:srcRect/>
            <a:stretch>
              <a:fillRect/>
            </a:stretch>
          </p:blipFill>
          <p:spPr bwMode="auto">
            <a:xfrm>
              <a:off x="1587" y="795"/>
              <a:ext cx="12192000" cy="6858000"/>
            </a:xfrm>
            <a:prstGeom prst="rect">
              <a:avLst/>
            </a:prstGeom>
            <a:noFill/>
          </p:spPr>
        </p:pic>
        <p:sp>
          <p:nvSpPr>
            <p:cNvPr id="11" name="矩形 10"/>
            <p:cNvSpPr/>
            <p:nvPr/>
          </p:nvSpPr>
          <p:spPr>
            <a:xfrm>
              <a:off x="1587" y="-17555"/>
              <a:ext cx="12195174" cy="6894697"/>
            </a:xfrm>
            <a:prstGeom prst="rect">
              <a:avLst/>
            </a:prstGeom>
            <a:gradFill>
              <a:gsLst>
                <a:gs pos="33000">
                  <a:srgbClr val="040A20">
                    <a:alpha val="62000"/>
                  </a:srgbClr>
                </a:gs>
                <a:gs pos="100000">
                  <a:srgbClr val="06264F">
                    <a:alpha val="7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p>
              <a:pPr algn="ctr" defTabSz="1218876"/>
              <a:endParaRPr lang="zh-CN" altLang="en-US" sz="2399">
                <a:solidFill>
                  <a:prstClr val="white"/>
                </a:solidFill>
              </a:endParaRPr>
            </a:p>
          </p:txBody>
        </p:sp>
      </p:grpSp>
      <p:sp>
        <p:nvSpPr>
          <p:cNvPr id="8" name="Rectangle 86"/>
          <p:cNvSpPr>
            <a:spLocks noChangeArrowheads="1"/>
          </p:cNvSpPr>
          <p:nvPr userDrawn="1"/>
        </p:nvSpPr>
        <p:spPr bwMode="auto">
          <a:xfrm>
            <a:off x="11839173" y="6348970"/>
            <a:ext cx="328195" cy="426063"/>
          </a:xfrm>
          <a:prstGeom prst="rect">
            <a:avLst/>
          </a:prstGeom>
          <a:noFill/>
          <a:ln w="9525">
            <a:noFill/>
            <a:miter lim="800000"/>
            <a:headEnd/>
            <a:tailEnd/>
          </a:ln>
          <a:effectLst/>
        </p:spPr>
        <p:txBody>
          <a:bodyPr lIns="0" tIns="0" rIns="0" bIns="0"/>
          <a:lstStyle/>
          <a:p>
            <a:pPr defTabSz="987791" eaLnBrk="0" hangingPunct="0">
              <a:lnSpc>
                <a:spcPct val="85000"/>
              </a:lnSpc>
            </a:pPr>
            <a:endParaRPr lang="de-DE" sz="1300" dirty="0">
              <a:solidFill>
                <a:prstClr val="white">
                  <a:lumMod val="85000"/>
                </a:prstClr>
              </a:solidFill>
              <a:latin typeface="FrutigerNext LT Light" pitchFamily="34" charset="0"/>
              <a:ea typeface="MS PGothic" pitchFamily="34" charset="-128"/>
            </a:endParaRPr>
          </a:p>
          <a:p>
            <a:pPr defTabSz="987791" eaLnBrk="0" hangingPunct="0">
              <a:lnSpc>
                <a:spcPct val="85000"/>
              </a:lnSpc>
            </a:pPr>
            <a:fld id="{E68EC476-442B-4BB7-9603-F1440C241F3D}" type="slidenum">
              <a:rPr lang="de-DE" sz="900">
                <a:solidFill>
                  <a:prstClr val="white">
                    <a:lumMod val="85000"/>
                  </a:prstClr>
                </a:solidFill>
                <a:ea typeface="MS PGothic" pitchFamily="34" charset="-128"/>
                <a:cs typeface="Arial" panose="020B0604020202020204" pitchFamily="34" charset="0"/>
              </a:rPr>
              <a:pPr defTabSz="987791" eaLnBrk="0" hangingPunct="0">
                <a:lnSpc>
                  <a:spcPct val="85000"/>
                </a:lnSpc>
              </a:pPr>
              <a:t>‹#›</a:t>
            </a:fld>
            <a:endParaRPr lang="en-GB" sz="900" dirty="0">
              <a:solidFill>
                <a:prstClr val="white">
                  <a:lumMod val="85000"/>
                </a:prstClr>
              </a:solidFill>
              <a:ea typeface="MS PGothic" pitchFamily="34" charset="-128"/>
              <a:cs typeface="Arial" panose="020B0604020202020204" pitchFamily="34" charset="0"/>
            </a:endParaRPr>
          </a:p>
        </p:txBody>
      </p:sp>
      <p:pic>
        <p:nvPicPr>
          <p:cNvPr id="12" name="Picture 2" descr="E:\01 日常工作\03 品牌规范设计\公司广告源文档\HW LOGO(horizontal）111.png"/>
          <p:cNvPicPr>
            <a:picLocks noChangeAspect="1" noChangeArrowheads="1"/>
          </p:cNvPicPr>
          <p:nvPr userDrawn="1"/>
        </p:nvPicPr>
        <p:blipFill>
          <a:blip r:embed="rId7" cstate="print">
            <a:lum/>
          </a:blip>
          <a:stretch>
            <a:fillRect/>
          </a:stretch>
        </p:blipFill>
        <p:spPr bwMode="auto">
          <a:xfrm>
            <a:off x="10416480" y="6430760"/>
            <a:ext cx="1248875" cy="313765"/>
          </a:xfrm>
          <a:prstGeom prst="rect">
            <a:avLst/>
          </a:prstGeom>
          <a:noFill/>
        </p:spPr>
      </p:pic>
      <p:pic>
        <p:nvPicPr>
          <p:cNvPr id="13" name="Picture 2" descr="C:\Users\z00124665\Desktop\图形1.wmf"/>
          <p:cNvPicPr>
            <a:picLocks noChangeAspect="1" noChangeArrowheads="1"/>
          </p:cNvPicPr>
          <p:nvPr userDrawn="1"/>
        </p:nvPicPr>
        <p:blipFill>
          <a:blip r:embed="rId8" cstate="print">
            <a:lum bright="100000"/>
          </a:blip>
          <a:srcRect/>
          <a:stretch>
            <a:fillRect/>
          </a:stretch>
        </p:blipFill>
        <p:spPr bwMode="auto">
          <a:xfrm>
            <a:off x="322182" y="6524433"/>
            <a:ext cx="2655196" cy="120939"/>
          </a:xfrm>
          <a:prstGeom prst="rect">
            <a:avLst/>
          </a:prstGeom>
          <a:noFill/>
        </p:spPr>
      </p:pic>
    </p:spTree>
    <p:extLst>
      <p:ext uri="{BB962C8B-B14F-4D97-AF65-F5344CB8AC3E}">
        <p14:creationId xmlns:p14="http://schemas.microsoft.com/office/powerpoint/2010/main" val="180931682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0" r:id="rId4"/>
  </p:sldLayoutIdLst>
  <p:timing>
    <p:tnLst>
      <p:par>
        <p:cTn id="1" dur="indefinite" restart="never" nodeType="tmRoot"/>
      </p:par>
    </p:tnLst>
  </p:timing>
  <p:txStyles>
    <p:titleStyle>
      <a:lvl1pPr algn="l" defTabSz="1219048" rtl="0" eaLnBrk="1" latinLnBrk="0" hangingPunct="1">
        <a:spcBef>
          <a:spcPct val="0"/>
        </a:spcBef>
        <a:buNone/>
        <a:defRPr sz="4267" kern="1200">
          <a:solidFill>
            <a:schemeClr val="bg1">
              <a:lumMod val="85000"/>
            </a:schemeClr>
          </a:solidFill>
          <a:latin typeface="+mj-lt"/>
          <a:ea typeface="+mj-ea"/>
          <a:cs typeface="+mj-cs"/>
        </a:defRPr>
      </a:lvl1pPr>
    </p:titleStyle>
    <p:bodyStyle>
      <a:lvl1pPr marL="457143" indent="-457143" algn="l" defTabSz="1219048" rtl="0" eaLnBrk="1" latinLnBrk="0" hangingPunct="1">
        <a:spcBef>
          <a:spcPct val="20000"/>
        </a:spcBef>
        <a:buFont typeface="Arial" pitchFamily="34" charset="0"/>
        <a:buChar char="•"/>
        <a:defRPr sz="3733" kern="1200">
          <a:solidFill>
            <a:schemeClr val="bg1">
              <a:lumMod val="85000"/>
            </a:schemeClr>
          </a:solidFill>
          <a:latin typeface="+mn-lt"/>
          <a:ea typeface="+mn-ea"/>
          <a:cs typeface="+mn-cs"/>
        </a:defRPr>
      </a:lvl1pPr>
      <a:lvl2pPr marL="990477" indent="-380953" algn="l" defTabSz="1219048" rtl="0" eaLnBrk="1" latinLnBrk="0" hangingPunct="1">
        <a:spcBef>
          <a:spcPct val="20000"/>
        </a:spcBef>
        <a:buFont typeface="Arial" pitchFamily="34" charset="0"/>
        <a:buChar char="–"/>
        <a:defRPr sz="2667" kern="1200">
          <a:solidFill>
            <a:schemeClr val="bg1">
              <a:lumMod val="85000"/>
            </a:schemeClr>
          </a:solidFill>
          <a:latin typeface="+mn-lt"/>
          <a:ea typeface="+mn-ea"/>
          <a:cs typeface="+mn-cs"/>
        </a:defRPr>
      </a:lvl2pPr>
      <a:lvl3pPr marL="1523810" indent="-304763" algn="l" defTabSz="1219048"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2133333" indent="-304763" algn="l" defTabSz="1219048"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4pPr>
      <a:lvl5pPr marL="2742858" indent="-304763" algn="l" defTabSz="1219048"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5pPr>
      <a:lvl6pPr marL="3352382"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904"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428"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952"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048" rtl="0" eaLnBrk="1" latinLnBrk="0" hangingPunct="1">
        <a:defRPr sz="2399" kern="1200">
          <a:solidFill>
            <a:schemeClr val="tx1"/>
          </a:solidFill>
          <a:latin typeface="+mn-lt"/>
          <a:ea typeface="+mn-ea"/>
          <a:cs typeface="+mn-cs"/>
        </a:defRPr>
      </a:lvl1pPr>
      <a:lvl2pPr marL="609523" algn="l" defTabSz="1219048" rtl="0" eaLnBrk="1" latinLnBrk="0" hangingPunct="1">
        <a:defRPr sz="2399" kern="1200">
          <a:solidFill>
            <a:schemeClr val="tx1"/>
          </a:solidFill>
          <a:latin typeface="+mn-lt"/>
          <a:ea typeface="+mn-ea"/>
          <a:cs typeface="+mn-cs"/>
        </a:defRPr>
      </a:lvl2pPr>
      <a:lvl3pPr marL="1219048" algn="l" defTabSz="1219048" rtl="0" eaLnBrk="1" latinLnBrk="0" hangingPunct="1">
        <a:defRPr sz="2399" kern="1200">
          <a:solidFill>
            <a:schemeClr val="tx1"/>
          </a:solidFill>
          <a:latin typeface="+mn-lt"/>
          <a:ea typeface="+mn-ea"/>
          <a:cs typeface="+mn-cs"/>
        </a:defRPr>
      </a:lvl3pPr>
      <a:lvl4pPr marL="1828572" algn="l" defTabSz="1219048" rtl="0" eaLnBrk="1" latinLnBrk="0" hangingPunct="1">
        <a:defRPr sz="2399" kern="1200">
          <a:solidFill>
            <a:schemeClr val="tx1"/>
          </a:solidFill>
          <a:latin typeface="+mn-lt"/>
          <a:ea typeface="+mn-ea"/>
          <a:cs typeface="+mn-cs"/>
        </a:defRPr>
      </a:lvl4pPr>
      <a:lvl5pPr marL="2438095" algn="l" defTabSz="1219048" rtl="0" eaLnBrk="1" latinLnBrk="0" hangingPunct="1">
        <a:defRPr sz="2399" kern="1200">
          <a:solidFill>
            <a:schemeClr val="tx1"/>
          </a:solidFill>
          <a:latin typeface="+mn-lt"/>
          <a:ea typeface="+mn-ea"/>
          <a:cs typeface="+mn-cs"/>
        </a:defRPr>
      </a:lvl5pPr>
      <a:lvl6pPr marL="3047618" algn="l" defTabSz="1219048" rtl="0" eaLnBrk="1" latinLnBrk="0" hangingPunct="1">
        <a:defRPr sz="2399" kern="1200">
          <a:solidFill>
            <a:schemeClr val="tx1"/>
          </a:solidFill>
          <a:latin typeface="+mn-lt"/>
          <a:ea typeface="+mn-ea"/>
          <a:cs typeface="+mn-cs"/>
        </a:defRPr>
      </a:lvl6pPr>
      <a:lvl7pPr marL="3657143" algn="l" defTabSz="1219048" rtl="0" eaLnBrk="1" latinLnBrk="0" hangingPunct="1">
        <a:defRPr sz="2399" kern="1200">
          <a:solidFill>
            <a:schemeClr val="tx1"/>
          </a:solidFill>
          <a:latin typeface="+mn-lt"/>
          <a:ea typeface="+mn-ea"/>
          <a:cs typeface="+mn-cs"/>
        </a:defRPr>
      </a:lvl7pPr>
      <a:lvl8pPr marL="4266667" algn="l" defTabSz="1219048" rtl="0" eaLnBrk="1" latinLnBrk="0" hangingPunct="1">
        <a:defRPr sz="2399" kern="1200">
          <a:solidFill>
            <a:schemeClr val="tx1"/>
          </a:solidFill>
          <a:latin typeface="+mn-lt"/>
          <a:ea typeface="+mn-ea"/>
          <a:cs typeface="+mn-cs"/>
        </a:defRPr>
      </a:lvl8pPr>
      <a:lvl9pPr marL="4876190" algn="l" defTabSz="1219048"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30" name="Rectangle 17"/>
          <p:cNvSpPr>
            <a:spLocks noChangeArrowheads="1"/>
          </p:cNvSpPr>
          <p:nvPr/>
        </p:nvSpPr>
        <p:spPr bwMode="auto">
          <a:xfrm>
            <a:off x="-2603500" y="692151"/>
            <a:ext cx="2459567" cy="552316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英文标题</a:t>
            </a:r>
            <a:r>
              <a:rPr lang="en-US" altLang="zh-CN" sz="1100" dirty="0">
                <a:solidFill>
                  <a:srgbClr val="FFFFFF"/>
                </a:solidFill>
                <a:latin typeface="Arial" pitchFamily="34" charset="0"/>
                <a:ea typeface="宋体" pitchFamily="2" charset="-122"/>
              </a:rPr>
              <a:t>:32-35pt  </a:t>
            </a:r>
            <a:endParaRPr lang="zh-CN" altLang="en-US" sz="1100" dirty="0">
              <a:solidFill>
                <a:srgbClr val="FFFFFF"/>
              </a:solidFill>
              <a:latin typeface="Arial" pitchFamily="34" charset="0"/>
              <a:ea typeface="宋体" pitchFamily="2" charset="-122"/>
            </a:endParaRP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颜色</a:t>
            </a:r>
            <a:r>
              <a:rPr lang="en-US" altLang="zh-CN" sz="1100" dirty="0">
                <a:solidFill>
                  <a:srgbClr val="FFFFFF"/>
                </a:solidFill>
                <a:latin typeface="Arial" pitchFamily="34" charset="0"/>
                <a:ea typeface="宋体" pitchFamily="2" charset="-122"/>
              </a:rPr>
              <a:t>: R153 G0 B0</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内部使用字体 </a:t>
            </a:r>
            <a:r>
              <a:rPr lang="en-US" altLang="zh-CN" sz="1100" dirty="0">
                <a:solidFill>
                  <a:srgbClr val="FFFFFF"/>
                </a:solidFill>
                <a:latin typeface="Arial" pitchFamily="34" charset="0"/>
                <a:ea typeface="宋体" pitchFamily="2" charset="-122"/>
              </a:rPr>
              <a:t>:</a:t>
            </a:r>
          </a:p>
          <a:p>
            <a:pPr marL="342891" indent="-342891" algn="r" fontAlgn="base">
              <a:lnSpc>
                <a:spcPct val="125000"/>
              </a:lnSpc>
              <a:spcBef>
                <a:spcPct val="20000"/>
              </a:spcBef>
              <a:spcAft>
                <a:spcPct val="0"/>
              </a:spcAft>
            </a:pPr>
            <a:r>
              <a:rPr lang="en-US" altLang="zh-CN" sz="1100" dirty="0" err="1">
                <a:solidFill>
                  <a:srgbClr val="FFFFFF"/>
                </a:solidFill>
                <a:latin typeface="Arial" pitchFamily="34" charset="0"/>
                <a:ea typeface="宋体" pitchFamily="2" charset="-122"/>
              </a:rPr>
              <a:t>FrutigerNext</a:t>
            </a:r>
            <a:r>
              <a:rPr lang="en-US" altLang="zh-CN" sz="1100" dirty="0">
                <a:solidFill>
                  <a:srgbClr val="FFFFFF"/>
                </a:solidFill>
                <a:latin typeface="Arial" pitchFamily="34" charset="0"/>
                <a:ea typeface="宋体" pitchFamily="2" charset="-122"/>
              </a:rPr>
              <a:t> LT Medium</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外部使用字体 </a:t>
            </a:r>
            <a:r>
              <a:rPr lang="en-US" altLang="zh-CN" sz="1100" dirty="0">
                <a:solidFill>
                  <a:srgbClr val="FFFFFF"/>
                </a:solidFill>
                <a:latin typeface="Arial" pitchFamily="34" charset="0"/>
                <a:ea typeface="宋体" pitchFamily="2" charset="-122"/>
              </a:rPr>
              <a:t>: Arial</a:t>
            </a:r>
          </a:p>
          <a:p>
            <a:pPr marL="342891" indent="-342891" algn="r" fontAlgn="base">
              <a:lnSpc>
                <a:spcPct val="75000"/>
              </a:lnSpc>
              <a:spcBef>
                <a:spcPct val="20000"/>
              </a:spcBef>
              <a:spcAft>
                <a:spcPct val="0"/>
              </a:spcAft>
            </a:pPr>
            <a:endParaRPr lang="en-US" altLang="zh-CN" sz="1100" dirty="0">
              <a:solidFill>
                <a:srgbClr val="FFFFFF"/>
              </a:solidFill>
              <a:latin typeface="Arial" pitchFamily="34" charset="0"/>
              <a:ea typeface="宋体" pitchFamily="2" charset="-122"/>
            </a:endParaRP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中文标题</a:t>
            </a:r>
            <a:r>
              <a:rPr lang="en-US" altLang="zh-CN" sz="1100" dirty="0">
                <a:solidFill>
                  <a:srgbClr val="FFFFFF"/>
                </a:solidFill>
                <a:latin typeface="Arial" pitchFamily="34" charset="0"/>
                <a:ea typeface="宋体" pitchFamily="2" charset="-122"/>
              </a:rPr>
              <a:t>:30-32pt  </a:t>
            </a:r>
            <a:endParaRPr lang="zh-CN" altLang="en-US" sz="1100" dirty="0">
              <a:solidFill>
                <a:srgbClr val="FFFFFF"/>
              </a:solidFill>
              <a:latin typeface="Arial" pitchFamily="34" charset="0"/>
              <a:ea typeface="宋体" pitchFamily="2" charset="-122"/>
            </a:endParaRP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颜色</a:t>
            </a:r>
            <a:r>
              <a:rPr lang="en-US" altLang="zh-CN" sz="1100" dirty="0">
                <a:solidFill>
                  <a:srgbClr val="FFFFFF"/>
                </a:solidFill>
                <a:latin typeface="Arial" pitchFamily="34" charset="0"/>
                <a:ea typeface="宋体" pitchFamily="2" charset="-122"/>
              </a:rPr>
              <a:t>: R153 G0 B0</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字体</a:t>
            </a:r>
            <a:r>
              <a:rPr lang="en-US" altLang="zh-CN" sz="1100" dirty="0">
                <a:solidFill>
                  <a:srgbClr val="FFFFFF"/>
                </a:solidFill>
                <a:latin typeface="Arial" pitchFamily="34" charset="0"/>
                <a:ea typeface="宋体" pitchFamily="2" charset="-122"/>
              </a:rPr>
              <a:t>:</a:t>
            </a:r>
            <a:r>
              <a:rPr lang="zh-CN" altLang="en-US" sz="1100" dirty="0">
                <a:solidFill>
                  <a:srgbClr val="FFFFFF"/>
                </a:solidFill>
                <a:latin typeface="Arial" pitchFamily="34" charset="0"/>
                <a:ea typeface="宋体" pitchFamily="2" charset="-122"/>
              </a:rPr>
              <a:t>黑体</a:t>
            </a:r>
          </a:p>
          <a:p>
            <a:pPr marL="342891" indent="-342891" algn="r" fontAlgn="base">
              <a:lnSpc>
                <a:spcPct val="125000"/>
              </a:lnSpc>
              <a:spcBef>
                <a:spcPct val="20000"/>
              </a:spcBef>
              <a:spcAft>
                <a:spcPct val="0"/>
              </a:spcAft>
            </a:pPr>
            <a:endParaRPr lang="zh-CN" altLang="en-US" sz="1100" dirty="0">
              <a:solidFill>
                <a:srgbClr val="FFFFFF"/>
              </a:solidFill>
              <a:latin typeface="Arial" pitchFamily="34" charset="0"/>
              <a:ea typeface="宋体" pitchFamily="2" charset="-122"/>
            </a:endParaRPr>
          </a:p>
          <a:p>
            <a:pPr marL="342891" indent="-342891" algn="r" fontAlgn="base">
              <a:lnSpc>
                <a:spcPct val="125000"/>
              </a:lnSpc>
              <a:spcBef>
                <a:spcPct val="20000"/>
              </a:spcBef>
              <a:spcAft>
                <a:spcPct val="0"/>
              </a:spcAft>
            </a:pPr>
            <a:endParaRPr lang="zh-CN" altLang="en-US" sz="1100" dirty="0">
              <a:solidFill>
                <a:srgbClr val="FFFFFF"/>
              </a:solidFill>
              <a:latin typeface="Arial" pitchFamily="34" charset="0"/>
              <a:ea typeface="宋体" pitchFamily="2" charset="-122"/>
            </a:endParaRPr>
          </a:p>
          <a:p>
            <a:pPr marL="342891" indent="-342891" algn="r" fontAlgn="base">
              <a:lnSpc>
                <a:spcPct val="125000"/>
              </a:lnSpc>
              <a:spcBef>
                <a:spcPct val="20000"/>
              </a:spcBef>
              <a:spcAft>
                <a:spcPct val="0"/>
              </a:spcAft>
            </a:pPr>
            <a:endParaRPr lang="zh-CN" altLang="en-US" sz="1100" dirty="0">
              <a:solidFill>
                <a:srgbClr val="FFFFFF"/>
              </a:solidFill>
              <a:latin typeface="Arial" pitchFamily="34" charset="0"/>
              <a:ea typeface="宋体" pitchFamily="2" charset="-122"/>
            </a:endParaRP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英文正文</a:t>
            </a:r>
            <a:r>
              <a:rPr lang="en-US" altLang="zh-CN" sz="1100" dirty="0">
                <a:solidFill>
                  <a:srgbClr val="FFFFFF"/>
                </a:solidFill>
                <a:latin typeface="Arial" pitchFamily="34" charset="0"/>
                <a:ea typeface="宋体" pitchFamily="2" charset="-122"/>
              </a:rPr>
              <a:t>:20-22pt</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子目录 </a:t>
            </a:r>
            <a:r>
              <a:rPr lang="en-US" altLang="zh-CN" sz="1100" dirty="0">
                <a:solidFill>
                  <a:srgbClr val="FFFFFF"/>
                </a:solidFill>
                <a:latin typeface="Arial" pitchFamily="34" charset="0"/>
                <a:ea typeface="宋体" pitchFamily="2" charset="-122"/>
              </a:rPr>
              <a:t>(2-5</a:t>
            </a:r>
            <a:r>
              <a:rPr lang="zh-CN" altLang="en-US" sz="1100" dirty="0">
                <a:solidFill>
                  <a:srgbClr val="FFFFFF"/>
                </a:solidFill>
                <a:latin typeface="Arial" pitchFamily="34" charset="0"/>
                <a:ea typeface="宋体" pitchFamily="2" charset="-122"/>
              </a:rPr>
              <a:t>级</a:t>
            </a:r>
            <a:r>
              <a:rPr lang="en-US" altLang="zh-CN" sz="1100" dirty="0">
                <a:solidFill>
                  <a:srgbClr val="FFFFFF"/>
                </a:solidFill>
                <a:latin typeface="Arial" pitchFamily="34" charset="0"/>
                <a:ea typeface="宋体" pitchFamily="2" charset="-122"/>
              </a:rPr>
              <a:t>) :18pt  </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颜色</a:t>
            </a:r>
            <a:r>
              <a:rPr lang="en-US" altLang="zh-CN" sz="1100" dirty="0">
                <a:solidFill>
                  <a:srgbClr val="FFFFFF"/>
                </a:solidFill>
                <a:latin typeface="Arial" pitchFamily="34" charset="0"/>
                <a:ea typeface="宋体" pitchFamily="2" charset="-122"/>
              </a:rPr>
              <a:t>:</a:t>
            </a:r>
            <a:r>
              <a:rPr lang="zh-CN" altLang="en-US" sz="1100" dirty="0">
                <a:solidFill>
                  <a:srgbClr val="FFFFFF"/>
                </a:solidFill>
                <a:latin typeface="Arial" pitchFamily="34" charset="0"/>
                <a:ea typeface="宋体" pitchFamily="2" charset="-122"/>
              </a:rPr>
              <a:t>黑色</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内部使用字体 </a:t>
            </a:r>
            <a:r>
              <a:rPr lang="en-US" altLang="zh-CN" sz="1100" dirty="0">
                <a:solidFill>
                  <a:srgbClr val="FFFFFF"/>
                </a:solidFill>
                <a:latin typeface="Arial" pitchFamily="34" charset="0"/>
                <a:ea typeface="宋体" pitchFamily="2" charset="-122"/>
              </a:rPr>
              <a:t>:</a:t>
            </a:r>
          </a:p>
          <a:p>
            <a:pPr marL="342891" indent="-342891" algn="r" fontAlgn="base">
              <a:lnSpc>
                <a:spcPct val="125000"/>
              </a:lnSpc>
              <a:spcBef>
                <a:spcPct val="20000"/>
              </a:spcBef>
              <a:spcAft>
                <a:spcPct val="0"/>
              </a:spcAft>
            </a:pPr>
            <a:r>
              <a:rPr lang="en-US" altLang="zh-CN" sz="1100" dirty="0" err="1">
                <a:solidFill>
                  <a:srgbClr val="FFFFFF"/>
                </a:solidFill>
                <a:latin typeface="Arial" pitchFamily="34" charset="0"/>
                <a:ea typeface="宋体" pitchFamily="2" charset="-122"/>
              </a:rPr>
              <a:t>FrutigerNext</a:t>
            </a:r>
            <a:r>
              <a:rPr lang="en-US" altLang="zh-CN" sz="1100" dirty="0">
                <a:solidFill>
                  <a:srgbClr val="FFFFFF"/>
                </a:solidFill>
                <a:latin typeface="Arial" pitchFamily="34" charset="0"/>
                <a:ea typeface="宋体" pitchFamily="2" charset="-122"/>
              </a:rPr>
              <a:t> LT Regular</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外部使用字体 </a:t>
            </a:r>
            <a:r>
              <a:rPr lang="en-US" altLang="zh-CN" sz="1100" dirty="0">
                <a:solidFill>
                  <a:srgbClr val="FFFFFF"/>
                </a:solidFill>
                <a:latin typeface="Arial" pitchFamily="34" charset="0"/>
                <a:ea typeface="宋体" pitchFamily="2" charset="-122"/>
              </a:rPr>
              <a:t>: Arial</a:t>
            </a:r>
          </a:p>
          <a:p>
            <a:pPr marL="342891" indent="-342891" algn="r" fontAlgn="base">
              <a:lnSpc>
                <a:spcPct val="75000"/>
              </a:lnSpc>
              <a:spcBef>
                <a:spcPct val="20000"/>
              </a:spcBef>
              <a:spcAft>
                <a:spcPct val="0"/>
              </a:spcAft>
            </a:pPr>
            <a:endParaRPr lang="en-US" altLang="zh-CN" sz="1100" dirty="0">
              <a:solidFill>
                <a:srgbClr val="FFFFFF"/>
              </a:solidFill>
              <a:latin typeface="Arial" pitchFamily="34" charset="0"/>
              <a:ea typeface="宋体" pitchFamily="2" charset="-122"/>
            </a:endParaRP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中文正文</a:t>
            </a:r>
            <a:r>
              <a:rPr lang="en-US" altLang="zh-CN" sz="1100" dirty="0">
                <a:solidFill>
                  <a:srgbClr val="FFFFFF"/>
                </a:solidFill>
                <a:latin typeface="Arial" pitchFamily="34" charset="0"/>
                <a:ea typeface="宋体" pitchFamily="2" charset="-122"/>
              </a:rPr>
              <a:t>:18-20pt</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子目录</a:t>
            </a:r>
            <a:r>
              <a:rPr lang="en-US" altLang="zh-CN" sz="1100" dirty="0">
                <a:solidFill>
                  <a:srgbClr val="FFFFFF"/>
                </a:solidFill>
                <a:latin typeface="Arial" pitchFamily="34" charset="0"/>
                <a:ea typeface="宋体" pitchFamily="2" charset="-122"/>
              </a:rPr>
              <a:t>(2-5</a:t>
            </a:r>
            <a:r>
              <a:rPr lang="zh-CN" altLang="en-US" sz="1100" dirty="0">
                <a:solidFill>
                  <a:srgbClr val="FFFFFF"/>
                </a:solidFill>
                <a:latin typeface="Arial" pitchFamily="34" charset="0"/>
                <a:ea typeface="宋体" pitchFamily="2" charset="-122"/>
              </a:rPr>
              <a:t>级</a:t>
            </a:r>
            <a:r>
              <a:rPr lang="en-US" altLang="zh-CN" sz="1100" dirty="0">
                <a:solidFill>
                  <a:srgbClr val="FFFFFF"/>
                </a:solidFill>
                <a:latin typeface="Arial" pitchFamily="34" charset="0"/>
                <a:ea typeface="宋体" pitchFamily="2" charset="-122"/>
              </a:rPr>
              <a:t>):18pt </a:t>
            </a:r>
            <a:endParaRPr lang="zh-CN" altLang="en-US" sz="1100" dirty="0">
              <a:solidFill>
                <a:srgbClr val="FFFFFF"/>
              </a:solidFill>
              <a:latin typeface="Arial" pitchFamily="34" charset="0"/>
              <a:ea typeface="宋体" pitchFamily="2" charset="-122"/>
            </a:endParaRP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颜色</a:t>
            </a:r>
            <a:r>
              <a:rPr lang="en-US" altLang="zh-CN" sz="1100" dirty="0">
                <a:solidFill>
                  <a:srgbClr val="FFFFFF"/>
                </a:solidFill>
                <a:latin typeface="Arial" pitchFamily="34" charset="0"/>
                <a:ea typeface="宋体" pitchFamily="2" charset="-122"/>
              </a:rPr>
              <a:t>:</a:t>
            </a:r>
            <a:r>
              <a:rPr lang="zh-CN" altLang="en-US" sz="1100" dirty="0">
                <a:solidFill>
                  <a:srgbClr val="FFFFFF"/>
                </a:solidFill>
                <a:latin typeface="Arial" pitchFamily="34" charset="0"/>
                <a:ea typeface="宋体" pitchFamily="2" charset="-122"/>
              </a:rPr>
              <a:t>黑色</a:t>
            </a:r>
          </a:p>
          <a:p>
            <a:pPr marL="342891" indent="-342891" algn="r" fontAlgn="base">
              <a:lnSpc>
                <a:spcPct val="125000"/>
              </a:lnSpc>
              <a:spcBef>
                <a:spcPct val="20000"/>
              </a:spcBef>
              <a:spcAft>
                <a:spcPct val="0"/>
              </a:spcAft>
            </a:pPr>
            <a:r>
              <a:rPr lang="zh-CN" altLang="en-US" sz="1100" dirty="0">
                <a:solidFill>
                  <a:srgbClr val="FFFFFF"/>
                </a:solidFill>
                <a:latin typeface="Arial" pitchFamily="34" charset="0"/>
                <a:ea typeface="宋体" pitchFamily="2" charset="-122"/>
              </a:rPr>
              <a:t>字体</a:t>
            </a:r>
            <a:r>
              <a:rPr lang="en-US" altLang="zh-CN" sz="1100" dirty="0">
                <a:solidFill>
                  <a:srgbClr val="FFFFFF"/>
                </a:solidFill>
                <a:latin typeface="Arial" pitchFamily="34" charset="0"/>
                <a:ea typeface="宋体" pitchFamily="2" charset="-122"/>
              </a:rPr>
              <a:t>:</a:t>
            </a:r>
            <a:r>
              <a:rPr lang="zh-CN" altLang="en-US" sz="1100" dirty="0">
                <a:solidFill>
                  <a:srgbClr val="FFFFFF"/>
                </a:solidFill>
                <a:latin typeface="Arial" pitchFamily="34" charset="0"/>
                <a:ea typeface="宋体" pitchFamily="2" charset="-122"/>
              </a:rPr>
              <a:t>细黑体 </a:t>
            </a:r>
            <a:endParaRPr lang="zh-CN" altLang="en-US" sz="1100" dirty="0">
              <a:solidFill>
                <a:srgbClr val="000000"/>
              </a:solidFill>
              <a:latin typeface="Arial" pitchFamily="34" charset="0"/>
              <a:ea typeface="宋体" pitchFamily="2" charset="-122"/>
            </a:endParaRPr>
          </a:p>
        </p:txBody>
      </p:sp>
      <p:grpSp>
        <p:nvGrpSpPr>
          <p:cNvPr id="5131" name="Group 85"/>
          <p:cNvGrpSpPr>
            <a:grpSpLocks/>
          </p:cNvGrpSpPr>
          <p:nvPr/>
        </p:nvGrpSpPr>
        <p:grpSpPr bwMode="auto">
          <a:xfrm>
            <a:off x="12433302" y="3511551"/>
            <a:ext cx="1225551" cy="3224212"/>
            <a:chOff x="5839" y="2251"/>
            <a:chExt cx="579" cy="2031"/>
          </a:xfrm>
        </p:grpSpPr>
        <p:sp>
          <p:nvSpPr>
            <p:cNvPr id="5134" name="Rectangle 86"/>
            <p:cNvSpPr>
              <a:spLocks noChangeArrowheads="1"/>
            </p:cNvSpPr>
            <p:nvPr userDrawn="1"/>
          </p:nvSpPr>
          <p:spPr bwMode="auto">
            <a:xfrm>
              <a:off x="5839" y="3114"/>
              <a:ext cx="579" cy="29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nvGrpSpPr>
            <p:cNvPr id="5135" name="Group 87"/>
            <p:cNvGrpSpPr>
              <a:grpSpLocks/>
            </p:cNvGrpSpPr>
            <p:nvPr userDrawn="1"/>
          </p:nvGrpSpPr>
          <p:grpSpPr bwMode="auto">
            <a:xfrm>
              <a:off x="5893" y="2387"/>
              <a:ext cx="466" cy="115"/>
              <a:chOff x="5893" y="2387"/>
              <a:chExt cx="466" cy="115"/>
            </a:xfrm>
          </p:grpSpPr>
          <p:sp>
            <p:nvSpPr>
              <p:cNvPr id="5196" name="Rectangle 88"/>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97" name="Rectangle 89"/>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98" name="Rectangle 90"/>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99" name="Rectangle 91"/>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36" name="Group 92"/>
            <p:cNvGrpSpPr>
              <a:grpSpLocks/>
            </p:cNvGrpSpPr>
            <p:nvPr userDrawn="1"/>
          </p:nvGrpSpPr>
          <p:grpSpPr bwMode="auto">
            <a:xfrm>
              <a:off x="5893" y="2523"/>
              <a:ext cx="466" cy="115"/>
              <a:chOff x="5893" y="2523"/>
              <a:chExt cx="466" cy="115"/>
            </a:xfrm>
          </p:grpSpPr>
          <p:sp>
            <p:nvSpPr>
              <p:cNvPr id="5192" name="Rectangle 93"/>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93" name="Rectangle 94"/>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94" name="Rectangle 95"/>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95" name="Rectangle 96"/>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37" name="Group 97"/>
            <p:cNvGrpSpPr>
              <a:grpSpLocks/>
            </p:cNvGrpSpPr>
            <p:nvPr userDrawn="1"/>
          </p:nvGrpSpPr>
          <p:grpSpPr bwMode="auto">
            <a:xfrm>
              <a:off x="5893" y="2659"/>
              <a:ext cx="466" cy="115"/>
              <a:chOff x="5893" y="2659"/>
              <a:chExt cx="466" cy="115"/>
            </a:xfrm>
          </p:grpSpPr>
          <p:sp>
            <p:nvSpPr>
              <p:cNvPr id="5188" name="Rectangle 98"/>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89" name="Rectangle 99"/>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90" name="Rectangle 100"/>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91" name="Rectangle 101"/>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38" name="Group 102"/>
            <p:cNvGrpSpPr>
              <a:grpSpLocks/>
            </p:cNvGrpSpPr>
            <p:nvPr userDrawn="1"/>
          </p:nvGrpSpPr>
          <p:grpSpPr bwMode="auto">
            <a:xfrm>
              <a:off x="5893" y="2251"/>
              <a:ext cx="466" cy="119"/>
              <a:chOff x="5893" y="2251"/>
              <a:chExt cx="466" cy="119"/>
            </a:xfrm>
          </p:grpSpPr>
          <p:sp>
            <p:nvSpPr>
              <p:cNvPr id="5184" name="Rectangle 103"/>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85" name="Rectangle 104"/>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86" name="Rectangle 105"/>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87" name="Rectangle 106"/>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39" name="Group 107"/>
            <p:cNvGrpSpPr>
              <a:grpSpLocks/>
            </p:cNvGrpSpPr>
            <p:nvPr userDrawn="1"/>
          </p:nvGrpSpPr>
          <p:grpSpPr bwMode="auto">
            <a:xfrm>
              <a:off x="5893" y="2886"/>
              <a:ext cx="466" cy="115"/>
              <a:chOff x="5893" y="2886"/>
              <a:chExt cx="466" cy="115"/>
            </a:xfrm>
          </p:grpSpPr>
          <p:sp>
            <p:nvSpPr>
              <p:cNvPr id="5180" name="Rectangle 108"/>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81" name="Rectangle 109"/>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82" name="Rectangle 110"/>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83" name="Rectangle 111"/>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40" name="Group 112"/>
            <p:cNvGrpSpPr>
              <a:grpSpLocks/>
            </p:cNvGrpSpPr>
            <p:nvPr userDrawn="1"/>
          </p:nvGrpSpPr>
          <p:grpSpPr bwMode="auto">
            <a:xfrm>
              <a:off x="5893" y="3022"/>
              <a:ext cx="466" cy="115"/>
              <a:chOff x="5893" y="3022"/>
              <a:chExt cx="466" cy="115"/>
            </a:xfrm>
          </p:grpSpPr>
          <p:sp>
            <p:nvSpPr>
              <p:cNvPr id="5176" name="Rectangle 113"/>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77" name="Rectangle 114"/>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78" name="Rectangle 115"/>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79" name="Rectangle 116"/>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41" name="Group 117"/>
            <p:cNvGrpSpPr>
              <a:grpSpLocks/>
            </p:cNvGrpSpPr>
            <p:nvPr userDrawn="1"/>
          </p:nvGrpSpPr>
          <p:grpSpPr bwMode="auto">
            <a:xfrm>
              <a:off x="5893" y="3158"/>
              <a:ext cx="466" cy="115"/>
              <a:chOff x="5893" y="3158"/>
              <a:chExt cx="466" cy="115"/>
            </a:xfrm>
          </p:grpSpPr>
          <p:sp>
            <p:nvSpPr>
              <p:cNvPr id="5172" name="Rectangle 118"/>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73" name="Rectangle 119"/>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74" name="Rectangle 120"/>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75" name="Rectangle 121"/>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42" name="Group 122"/>
            <p:cNvGrpSpPr>
              <a:grpSpLocks/>
            </p:cNvGrpSpPr>
            <p:nvPr userDrawn="1"/>
          </p:nvGrpSpPr>
          <p:grpSpPr bwMode="auto">
            <a:xfrm>
              <a:off x="5893" y="3385"/>
              <a:ext cx="466" cy="115"/>
              <a:chOff x="5893" y="3385"/>
              <a:chExt cx="466" cy="115"/>
            </a:xfrm>
          </p:grpSpPr>
          <p:sp>
            <p:nvSpPr>
              <p:cNvPr id="5168" name="Rectangle 123"/>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69" name="Rectangle 124"/>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70" name="Rectangle 125"/>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71" name="Rectangle 126"/>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43" name="Group 127"/>
            <p:cNvGrpSpPr>
              <a:grpSpLocks/>
            </p:cNvGrpSpPr>
            <p:nvPr userDrawn="1"/>
          </p:nvGrpSpPr>
          <p:grpSpPr bwMode="auto">
            <a:xfrm>
              <a:off x="5893" y="3521"/>
              <a:ext cx="466" cy="115"/>
              <a:chOff x="5893" y="3521"/>
              <a:chExt cx="466" cy="115"/>
            </a:xfrm>
          </p:grpSpPr>
          <p:sp>
            <p:nvSpPr>
              <p:cNvPr id="5164" name="Rectangle 128"/>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65" name="Rectangle 129"/>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66" name="Rectangle 130"/>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67" name="Rectangle 131"/>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44" name="Group 132"/>
            <p:cNvGrpSpPr>
              <a:grpSpLocks/>
            </p:cNvGrpSpPr>
            <p:nvPr userDrawn="1"/>
          </p:nvGrpSpPr>
          <p:grpSpPr bwMode="auto">
            <a:xfrm>
              <a:off x="5893" y="3657"/>
              <a:ext cx="466" cy="115"/>
              <a:chOff x="5893" y="3657"/>
              <a:chExt cx="466" cy="115"/>
            </a:xfrm>
          </p:grpSpPr>
          <p:sp>
            <p:nvSpPr>
              <p:cNvPr id="5160" name="Rectangle 133"/>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61" name="Rectangle 134"/>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62" name="Rectangle 135"/>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63" name="Rectangle 136"/>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45" name="Group 137"/>
            <p:cNvGrpSpPr>
              <a:grpSpLocks/>
            </p:cNvGrpSpPr>
            <p:nvPr userDrawn="1"/>
          </p:nvGrpSpPr>
          <p:grpSpPr bwMode="auto">
            <a:xfrm>
              <a:off x="5893" y="3884"/>
              <a:ext cx="466" cy="115"/>
              <a:chOff x="5893" y="3884"/>
              <a:chExt cx="466" cy="115"/>
            </a:xfrm>
          </p:grpSpPr>
          <p:sp>
            <p:nvSpPr>
              <p:cNvPr id="5156" name="Rectangle 138"/>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57" name="Rectangle 139"/>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58" name="Rectangle 140"/>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59" name="Rectangle 141"/>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46" name="Group 142"/>
            <p:cNvGrpSpPr>
              <a:grpSpLocks/>
            </p:cNvGrpSpPr>
            <p:nvPr userDrawn="1"/>
          </p:nvGrpSpPr>
          <p:grpSpPr bwMode="auto">
            <a:xfrm>
              <a:off x="5893" y="4026"/>
              <a:ext cx="466" cy="115"/>
              <a:chOff x="5893" y="4026"/>
              <a:chExt cx="466" cy="115"/>
            </a:xfrm>
          </p:grpSpPr>
          <p:sp>
            <p:nvSpPr>
              <p:cNvPr id="5152" name="Rectangle 143"/>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53" name="Rectangle 144"/>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54" name="Rectangle 145"/>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55" name="Rectangle 146"/>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nvGrpSpPr>
            <p:cNvPr id="5147" name="Group 147"/>
            <p:cNvGrpSpPr>
              <a:grpSpLocks/>
            </p:cNvGrpSpPr>
            <p:nvPr userDrawn="1"/>
          </p:nvGrpSpPr>
          <p:grpSpPr bwMode="auto">
            <a:xfrm>
              <a:off x="5893" y="4167"/>
              <a:ext cx="466" cy="115"/>
              <a:chOff x="5893" y="4167"/>
              <a:chExt cx="466" cy="115"/>
            </a:xfrm>
          </p:grpSpPr>
          <p:sp>
            <p:nvSpPr>
              <p:cNvPr id="5148" name="Rectangle 148"/>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49" name="Rectangle 149"/>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50" name="Rectangle 150"/>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sp>
            <p:nvSpPr>
              <p:cNvPr id="5151" name="Rectangle 151"/>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pitchFamily="2" charset="-122"/>
                </a:endParaRPr>
              </a:p>
            </p:txBody>
          </p:sp>
        </p:grpSp>
      </p:grpSp>
      <p:sp>
        <p:nvSpPr>
          <p:cNvPr id="5132" name="Rectangle 152"/>
          <p:cNvSpPr>
            <a:spLocks noChangeArrowheads="1"/>
          </p:cNvSpPr>
          <p:nvPr/>
        </p:nvSpPr>
        <p:spPr bwMode="auto">
          <a:xfrm>
            <a:off x="12335936" y="1341439"/>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fontAlgn="base">
              <a:lnSpc>
                <a:spcPct val="120000"/>
              </a:lnSpc>
              <a:spcBef>
                <a:spcPct val="20000"/>
              </a:spcBef>
              <a:spcAft>
                <a:spcPct val="0"/>
              </a:spcAft>
            </a:pPr>
            <a:r>
              <a:rPr lang="zh-CN" altLang="en-US" sz="1100">
                <a:solidFill>
                  <a:srgbClr val="FFFFFF"/>
                </a:solidFill>
                <a:latin typeface="Arial" pitchFamily="34" charset="0"/>
                <a:ea typeface="宋体" pitchFamily="2" charset="-122"/>
              </a:rPr>
              <a:t>配色参考方案：</a:t>
            </a:r>
          </a:p>
          <a:p>
            <a:pPr fontAlgn="base">
              <a:lnSpc>
                <a:spcPct val="120000"/>
              </a:lnSpc>
              <a:spcBef>
                <a:spcPct val="20000"/>
              </a:spcBef>
              <a:spcAft>
                <a:spcPct val="0"/>
              </a:spcAft>
            </a:pPr>
            <a:r>
              <a:rPr lang="zh-CN" altLang="en-US" sz="1100">
                <a:solidFill>
                  <a:srgbClr val="FFFFFF"/>
                </a:solidFill>
                <a:latin typeface="Arial" pitchFamily="34" charset="0"/>
                <a:ea typeface="宋体" pitchFamily="2" charset="-122"/>
              </a:rPr>
              <a:t>建议同一页面内不超过四种颜色，以下是</a:t>
            </a:r>
            <a:r>
              <a:rPr lang="en-US" altLang="zh-CN" sz="1100">
                <a:solidFill>
                  <a:srgbClr val="FFFFFF"/>
                </a:solidFill>
                <a:latin typeface="Arial" pitchFamily="34" charset="0"/>
                <a:ea typeface="宋体" pitchFamily="2" charset="-122"/>
              </a:rPr>
              <a:t>13</a:t>
            </a:r>
            <a:r>
              <a:rPr lang="zh-CN" altLang="en-US" sz="1100">
                <a:solidFill>
                  <a:srgbClr val="FFFFFF"/>
                </a:solidFill>
                <a:latin typeface="Arial" pitchFamily="34" charset="0"/>
                <a:ea typeface="宋体" pitchFamily="2" charset="-122"/>
              </a:rPr>
              <a:t>组配色方案，同一页面内只选择一组使用。（仅供参考）</a:t>
            </a:r>
          </a:p>
        </p:txBody>
      </p:sp>
      <p:sp>
        <p:nvSpPr>
          <p:cNvPr id="5133" name="Rectangle 153"/>
          <p:cNvSpPr>
            <a:spLocks noChangeArrowheads="1"/>
          </p:cNvSpPr>
          <p:nvPr/>
        </p:nvSpPr>
        <p:spPr bwMode="auto">
          <a:xfrm>
            <a:off x="12335935" y="7939"/>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fontAlgn="base">
              <a:lnSpc>
                <a:spcPct val="120000"/>
              </a:lnSpc>
              <a:spcBef>
                <a:spcPct val="20000"/>
              </a:spcBef>
              <a:spcAft>
                <a:spcPct val="0"/>
              </a:spcAft>
            </a:pPr>
            <a:r>
              <a:rPr lang="zh-CN" altLang="en-US" sz="1100">
                <a:solidFill>
                  <a:srgbClr val="FFFFFF"/>
                </a:solidFill>
                <a:latin typeface="Arial" pitchFamily="34" charset="0"/>
                <a:ea typeface="宋体" pitchFamily="2" charset="-122"/>
              </a:rPr>
              <a:t>客户或者合作伙伴的标志放在右上角</a:t>
            </a:r>
            <a:r>
              <a:rPr lang="en-US" altLang="zh-CN" sz="1100">
                <a:solidFill>
                  <a:srgbClr val="FFFFFF"/>
                </a:solidFill>
                <a:latin typeface="Arial" pitchFamily="34" charset="0"/>
                <a:ea typeface="宋体" pitchFamily="2" charset="-122"/>
              </a:rPr>
              <a:t>.</a:t>
            </a:r>
            <a:endParaRPr lang="zh-CN" altLang="en-US" sz="1100">
              <a:solidFill>
                <a:srgbClr val="FFFFFF"/>
              </a:solidFill>
              <a:latin typeface="Arial" pitchFamily="34" charset="0"/>
              <a:ea typeface="宋体" pitchFamily="2" charset="-122"/>
            </a:endParaRPr>
          </a:p>
        </p:txBody>
      </p:sp>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b="14944"/>
          <a:stretch/>
        </p:blipFill>
        <p:spPr>
          <a:xfrm>
            <a:off x="-5401" y="-4665"/>
            <a:ext cx="12192111" cy="6916800"/>
          </a:xfrm>
          <a:prstGeom prst="rect">
            <a:avLst/>
          </a:prstGeom>
        </p:spPr>
      </p:pic>
      <p:sp>
        <p:nvSpPr>
          <p:cNvPr id="77" name="矩形 76"/>
          <p:cNvSpPr/>
          <p:nvPr userDrawn="1"/>
        </p:nvSpPr>
        <p:spPr bwMode="auto">
          <a:xfrm>
            <a:off x="21545" y="7939"/>
            <a:ext cx="12192000" cy="6916800"/>
          </a:xfrm>
          <a:prstGeom prst="rect">
            <a:avLst/>
          </a:prstGeom>
          <a:gradFill>
            <a:gsLst>
              <a:gs pos="0">
                <a:srgbClr val="4F81BD">
                  <a:lumMod val="40000"/>
                  <a:lumOff val="60000"/>
                  <a:alpha val="90000"/>
                </a:srgbClr>
              </a:gs>
              <a:gs pos="12000">
                <a:srgbClr val="226F9E"/>
              </a:gs>
              <a:gs pos="91000">
                <a:srgbClr val="3E6CA4">
                  <a:alpha val="6000"/>
                </a:srgbClr>
              </a:gs>
              <a:gs pos="66000">
                <a:srgbClr val="4F81BD">
                  <a:lumMod val="75000"/>
                  <a:alpha val="37000"/>
                </a:srgbClr>
              </a:gs>
              <a:gs pos="98000">
                <a:srgbClr val="4F81BD">
                  <a:lumMod val="50000"/>
                  <a:alpha val="40000"/>
                </a:srgbClr>
              </a:gs>
            </a:gsLst>
            <a:lin ang="8100000" scaled="1"/>
          </a:gradFill>
          <a:ln>
            <a:noFill/>
          </a:ln>
          <a:effectLst/>
          <a:extLst/>
        </p:spPr>
        <p:txBody>
          <a:bodyPr vert="horz" wrap="square" lIns="121920" tIns="60960" rIns="121920" bIns="60960"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2400">
              <a:solidFill>
                <a:srgbClr val="000000"/>
              </a:solidFill>
              <a:latin typeface="Arial" charset="0"/>
              <a:ea typeface="宋体" charset="-122"/>
            </a:endParaRPr>
          </a:p>
        </p:txBody>
      </p:sp>
      <p:pic>
        <p:nvPicPr>
          <p:cNvPr id="5125"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72331" y="5449881"/>
            <a:ext cx="941916"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644286"/>
      </p:ext>
    </p:extLst>
  </p:cSld>
  <p:clrMap bg1="lt1" tx1="dk1" bg2="lt2" tx2="dk2" accent1="accent1" accent2="accent2" accent3="accent3" accent4="accent4" accent5="accent5" accent6="accent6" hlink="hlink" folHlink="folHlink"/>
  <p:sldLayoutIdLst>
    <p:sldLayoutId id="214748366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18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37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56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75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91" indent="-342891"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2971" indent="-228594"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160" indent="-228594" algn="l" rtl="0" eaLnBrk="0" fontAlgn="base" hangingPunct="0">
        <a:spcBef>
          <a:spcPct val="20000"/>
        </a:spcBef>
        <a:spcAft>
          <a:spcPct val="0"/>
        </a:spcAft>
        <a:buChar char="–"/>
        <a:defRPr sz="16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537" indent="-228594"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726" indent="-228594"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914" indent="-228594"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103" indent="-228594"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857"/>
            <a:ext cx="12228684" cy="685628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737614" y="3964362"/>
            <a:ext cx="4777436" cy="2047911"/>
            <a:chOff x="1896389" y="2298415"/>
            <a:chExt cx="4778680" cy="2048383"/>
          </a:xfrm>
        </p:grpSpPr>
        <p:sp>
          <p:nvSpPr>
            <p:cNvPr id="10" name="TextBox 6"/>
            <p:cNvSpPr txBox="1"/>
            <p:nvPr userDrawn="1"/>
          </p:nvSpPr>
          <p:spPr>
            <a:xfrm>
              <a:off x="2066557" y="3146182"/>
              <a:ext cx="4608512" cy="1200616"/>
            </a:xfrm>
            <a:prstGeom prst="rect">
              <a:avLst/>
            </a:prstGeom>
            <a:noFill/>
          </p:spPr>
          <p:txBody>
            <a:bodyPr wrap="square" lIns="91450" tIns="45725" rIns="91450" bIns="45725">
              <a:spAutoFit/>
            </a:bodyPr>
            <a:lstStyle/>
            <a:p>
              <a:pPr defTabSz="1218876">
                <a:defRPr/>
              </a:pPr>
              <a:r>
                <a:rPr lang="en-US" altLang="zh-CN" sz="900" b="1" dirty="0">
                  <a:solidFill>
                    <a:prstClr val="white">
                      <a:lumMod val="85000"/>
                    </a:prstClr>
                  </a:solidFill>
                </a:rPr>
                <a:t>Copyright©2016 Huawei Technologies Co., Ltd. All Rights Reserved.</a:t>
              </a:r>
            </a:p>
            <a:p>
              <a:pPr defTabSz="1218876">
                <a:defRPr/>
              </a:pPr>
              <a:r>
                <a:rPr lang="en-US" altLang="zh-CN" sz="900" dirty="0">
                  <a:solidFill>
                    <a:prstClr val="white">
                      <a:lumMod val="85000"/>
                    </a:prst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prstClr val="white">
                    <a:lumMod val="85000"/>
                  </a:prstClr>
                </a:solidFill>
              </a:endParaRPr>
            </a:p>
          </p:txBody>
        </p:sp>
        <p:sp>
          <p:nvSpPr>
            <p:cNvPr id="11" name="TextBox 6"/>
            <p:cNvSpPr txBox="1"/>
            <p:nvPr userDrawn="1"/>
          </p:nvSpPr>
          <p:spPr>
            <a:xfrm>
              <a:off x="1896389" y="2298415"/>
              <a:ext cx="2873864" cy="677146"/>
            </a:xfrm>
            <a:prstGeom prst="rect">
              <a:avLst/>
            </a:prstGeom>
            <a:noFill/>
          </p:spPr>
          <p:txBody>
            <a:bodyPr wrap="square" lIns="91450" tIns="45725" rIns="91450" bIns="45725">
              <a:spAutoFit/>
            </a:bodyPr>
            <a:lstStyle/>
            <a:p>
              <a:pPr algn="ctr" defTabSz="1218876">
                <a:defRPr/>
              </a:pPr>
              <a:r>
                <a:rPr lang="en-US" altLang="zh-CN" sz="3799" dirty="0">
                  <a:solidFill>
                    <a:prstClr val="white">
                      <a:lumMod val="85000"/>
                    </a:prstClr>
                  </a:solidFill>
                </a:rPr>
                <a:t>Thank You.</a:t>
              </a:r>
              <a:endParaRPr lang="zh-CN" altLang="zh-CN" sz="3799" dirty="0">
                <a:solidFill>
                  <a:prstClr val="white">
                    <a:lumMod val="85000"/>
                  </a:prstClr>
                </a:solidFill>
              </a:endParaRPr>
            </a:p>
          </p:txBody>
        </p:sp>
      </p:grpSp>
    </p:spTree>
    <p:extLst>
      <p:ext uri="{BB962C8B-B14F-4D97-AF65-F5344CB8AC3E}">
        <p14:creationId xmlns:p14="http://schemas.microsoft.com/office/powerpoint/2010/main" val="202112572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1219048" rtl="0" eaLnBrk="1" latinLnBrk="0" hangingPunct="1">
        <a:spcBef>
          <a:spcPct val="0"/>
        </a:spcBef>
        <a:buNone/>
        <a:defRPr sz="5899" kern="1200">
          <a:solidFill>
            <a:schemeClr val="tx1"/>
          </a:solidFill>
          <a:latin typeface="+mj-lt"/>
          <a:ea typeface="+mj-ea"/>
          <a:cs typeface="+mj-cs"/>
        </a:defRPr>
      </a:lvl1pPr>
    </p:titleStyle>
    <p:bodyStyle>
      <a:lvl1pPr marL="457143" indent="-457143" algn="l" defTabSz="1219048"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477" indent="-380953" algn="l" defTabSz="1219048" rtl="0" eaLnBrk="1" latinLnBrk="0" hangingPunct="1">
        <a:spcBef>
          <a:spcPct val="20000"/>
        </a:spcBef>
        <a:buFont typeface="Arial" pitchFamily="34" charset="0"/>
        <a:buChar char="–"/>
        <a:defRPr sz="3699" kern="1200">
          <a:solidFill>
            <a:schemeClr val="tx1"/>
          </a:solidFill>
          <a:latin typeface="+mn-lt"/>
          <a:ea typeface="+mn-ea"/>
          <a:cs typeface="+mn-cs"/>
        </a:defRPr>
      </a:lvl2pPr>
      <a:lvl3pPr marL="1523810" indent="-304763" algn="l" defTabSz="1219048"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333"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858"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382"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904"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428"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952"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048" rtl="0" eaLnBrk="1" latinLnBrk="0" hangingPunct="1">
        <a:defRPr sz="2399" kern="1200">
          <a:solidFill>
            <a:schemeClr val="tx1"/>
          </a:solidFill>
          <a:latin typeface="+mn-lt"/>
          <a:ea typeface="+mn-ea"/>
          <a:cs typeface="+mn-cs"/>
        </a:defRPr>
      </a:lvl1pPr>
      <a:lvl2pPr marL="609523" algn="l" defTabSz="1219048" rtl="0" eaLnBrk="1" latinLnBrk="0" hangingPunct="1">
        <a:defRPr sz="2399" kern="1200">
          <a:solidFill>
            <a:schemeClr val="tx1"/>
          </a:solidFill>
          <a:latin typeface="+mn-lt"/>
          <a:ea typeface="+mn-ea"/>
          <a:cs typeface="+mn-cs"/>
        </a:defRPr>
      </a:lvl2pPr>
      <a:lvl3pPr marL="1219048" algn="l" defTabSz="1219048" rtl="0" eaLnBrk="1" latinLnBrk="0" hangingPunct="1">
        <a:defRPr sz="2399" kern="1200">
          <a:solidFill>
            <a:schemeClr val="tx1"/>
          </a:solidFill>
          <a:latin typeface="+mn-lt"/>
          <a:ea typeface="+mn-ea"/>
          <a:cs typeface="+mn-cs"/>
        </a:defRPr>
      </a:lvl3pPr>
      <a:lvl4pPr marL="1828572" algn="l" defTabSz="1219048" rtl="0" eaLnBrk="1" latinLnBrk="0" hangingPunct="1">
        <a:defRPr sz="2399" kern="1200">
          <a:solidFill>
            <a:schemeClr val="tx1"/>
          </a:solidFill>
          <a:latin typeface="+mn-lt"/>
          <a:ea typeface="+mn-ea"/>
          <a:cs typeface="+mn-cs"/>
        </a:defRPr>
      </a:lvl4pPr>
      <a:lvl5pPr marL="2438095" algn="l" defTabSz="1219048" rtl="0" eaLnBrk="1" latinLnBrk="0" hangingPunct="1">
        <a:defRPr sz="2399" kern="1200">
          <a:solidFill>
            <a:schemeClr val="tx1"/>
          </a:solidFill>
          <a:latin typeface="+mn-lt"/>
          <a:ea typeface="+mn-ea"/>
          <a:cs typeface="+mn-cs"/>
        </a:defRPr>
      </a:lvl5pPr>
      <a:lvl6pPr marL="3047618" algn="l" defTabSz="1219048" rtl="0" eaLnBrk="1" latinLnBrk="0" hangingPunct="1">
        <a:defRPr sz="2399" kern="1200">
          <a:solidFill>
            <a:schemeClr val="tx1"/>
          </a:solidFill>
          <a:latin typeface="+mn-lt"/>
          <a:ea typeface="+mn-ea"/>
          <a:cs typeface="+mn-cs"/>
        </a:defRPr>
      </a:lvl6pPr>
      <a:lvl7pPr marL="3657143" algn="l" defTabSz="1219048" rtl="0" eaLnBrk="1" latinLnBrk="0" hangingPunct="1">
        <a:defRPr sz="2399" kern="1200">
          <a:solidFill>
            <a:schemeClr val="tx1"/>
          </a:solidFill>
          <a:latin typeface="+mn-lt"/>
          <a:ea typeface="+mn-ea"/>
          <a:cs typeface="+mn-cs"/>
        </a:defRPr>
      </a:lvl7pPr>
      <a:lvl8pPr marL="4266667" algn="l" defTabSz="1219048" rtl="0" eaLnBrk="1" latinLnBrk="0" hangingPunct="1">
        <a:defRPr sz="2399" kern="1200">
          <a:solidFill>
            <a:schemeClr val="tx1"/>
          </a:solidFill>
          <a:latin typeface="+mn-lt"/>
          <a:ea typeface="+mn-ea"/>
          <a:cs typeface="+mn-cs"/>
        </a:defRPr>
      </a:lvl8pPr>
      <a:lvl9pPr marL="4876190" algn="l" defTabSz="1219048"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组合 8"/>
          <p:cNvGrpSpPr/>
          <p:nvPr userDrawn="1"/>
        </p:nvGrpSpPr>
        <p:grpSpPr>
          <a:xfrm>
            <a:off x="1589" y="-17552"/>
            <a:ext cx="12191999" cy="6893103"/>
            <a:chOff x="1587" y="-17555"/>
            <a:chExt cx="12195174" cy="6894697"/>
          </a:xfrm>
        </p:grpSpPr>
        <p:pic>
          <p:nvPicPr>
            <p:cNvPr id="10" name="Picture 11" descr="C:\Users\Administrator\Desktop\5.jpg"/>
            <p:cNvPicPr>
              <a:picLocks noChangeAspect="1" noChangeArrowheads="1"/>
            </p:cNvPicPr>
            <p:nvPr/>
          </p:nvPicPr>
          <p:blipFill>
            <a:blip r:embed="rId3" cstate="print"/>
            <a:srcRect/>
            <a:stretch>
              <a:fillRect/>
            </a:stretch>
          </p:blipFill>
          <p:spPr bwMode="auto">
            <a:xfrm>
              <a:off x="1587" y="795"/>
              <a:ext cx="12192000" cy="6858000"/>
            </a:xfrm>
            <a:prstGeom prst="rect">
              <a:avLst/>
            </a:prstGeom>
            <a:noFill/>
          </p:spPr>
        </p:pic>
        <p:sp>
          <p:nvSpPr>
            <p:cNvPr id="11" name="矩形 10"/>
            <p:cNvSpPr/>
            <p:nvPr/>
          </p:nvSpPr>
          <p:spPr>
            <a:xfrm>
              <a:off x="1587" y="-17555"/>
              <a:ext cx="12195174" cy="6894697"/>
            </a:xfrm>
            <a:prstGeom prst="rect">
              <a:avLst/>
            </a:prstGeom>
            <a:gradFill>
              <a:gsLst>
                <a:gs pos="33000">
                  <a:srgbClr val="040A20">
                    <a:alpha val="62000"/>
                  </a:srgbClr>
                </a:gs>
                <a:gs pos="100000">
                  <a:srgbClr val="06264F">
                    <a:alpha val="7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p>
              <a:pPr algn="ctr" defTabSz="1218876"/>
              <a:endParaRPr lang="zh-CN" altLang="en-US" sz="2399">
                <a:solidFill>
                  <a:prstClr val="white"/>
                </a:solidFill>
              </a:endParaRPr>
            </a:p>
          </p:txBody>
        </p:sp>
      </p:grpSp>
      <p:sp>
        <p:nvSpPr>
          <p:cNvPr id="8" name="Rectangle 86"/>
          <p:cNvSpPr>
            <a:spLocks noChangeArrowheads="1"/>
          </p:cNvSpPr>
          <p:nvPr userDrawn="1"/>
        </p:nvSpPr>
        <p:spPr bwMode="auto">
          <a:xfrm>
            <a:off x="11839173" y="6348970"/>
            <a:ext cx="328195" cy="426063"/>
          </a:xfrm>
          <a:prstGeom prst="rect">
            <a:avLst/>
          </a:prstGeom>
          <a:noFill/>
          <a:ln w="9525">
            <a:noFill/>
            <a:miter lim="800000"/>
            <a:headEnd/>
            <a:tailEnd/>
          </a:ln>
          <a:effectLst/>
        </p:spPr>
        <p:txBody>
          <a:bodyPr lIns="0" tIns="0" rIns="0" bIns="0"/>
          <a:lstStyle/>
          <a:p>
            <a:pPr defTabSz="987791" eaLnBrk="0" hangingPunct="0">
              <a:lnSpc>
                <a:spcPct val="85000"/>
              </a:lnSpc>
            </a:pPr>
            <a:endParaRPr lang="de-DE" sz="1300" dirty="0">
              <a:solidFill>
                <a:prstClr val="white">
                  <a:lumMod val="85000"/>
                </a:prstClr>
              </a:solidFill>
              <a:latin typeface="FrutigerNext LT Light" pitchFamily="34" charset="0"/>
              <a:ea typeface="MS PGothic" pitchFamily="34" charset="-128"/>
            </a:endParaRPr>
          </a:p>
          <a:p>
            <a:pPr defTabSz="987791" eaLnBrk="0" hangingPunct="0">
              <a:lnSpc>
                <a:spcPct val="85000"/>
              </a:lnSpc>
            </a:pPr>
            <a:fld id="{E68EC476-442B-4BB7-9603-F1440C241F3D}" type="slidenum">
              <a:rPr lang="de-DE" sz="900">
                <a:solidFill>
                  <a:prstClr val="white">
                    <a:lumMod val="85000"/>
                  </a:prstClr>
                </a:solidFill>
                <a:ea typeface="MS PGothic" pitchFamily="34" charset="-128"/>
                <a:cs typeface="Arial" panose="020B0604020202020204" pitchFamily="34" charset="0"/>
              </a:rPr>
              <a:pPr defTabSz="987791" eaLnBrk="0" hangingPunct="0">
                <a:lnSpc>
                  <a:spcPct val="85000"/>
                </a:lnSpc>
              </a:pPr>
              <a:t>‹#›</a:t>
            </a:fld>
            <a:endParaRPr lang="en-GB" sz="900" dirty="0">
              <a:solidFill>
                <a:prstClr val="white">
                  <a:lumMod val="85000"/>
                </a:prstClr>
              </a:solidFill>
              <a:ea typeface="MS PGothic" pitchFamily="34" charset="-128"/>
              <a:cs typeface="Arial" panose="020B0604020202020204" pitchFamily="34" charset="0"/>
            </a:endParaRPr>
          </a:p>
        </p:txBody>
      </p:sp>
      <p:pic>
        <p:nvPicPr>
          <p:cNvPr id="12" name="Picture 2" descr="E:\01 日常工作\03 品牌规范设计\公司广告源文档\HW LOGO(horizontal）111.png"/>
          <p:cNvPicPr>
            <a:picLocks noChangeAspect="1" noChangeArrowheads="1"/>
          </p:cNvPicPr>
          <p:nvPr userDrawn="1"/>
        </p:nvPicPr>
        <p:blipFill>
          <a:blip r:embed="rId4" cstate="print">
            <a:lum/>
          </a:blip>
          <a:stretch>
            <a:fillRect/>
          </a:stretch>
        </p:blipFill>
        <p:spPr bwMode="auto">
          <a:xfrm>
            <a:off x="10416480" y="6430760"/>
            <a:ext cx="1248875" cy="313765"/>
          </a:xfrm>
          <a:prstGeom prst="rect">
            <a:avLst/>
          </a:prstGeom>
          <a:noFill/>
        </p:spPr>
      </p:pic>
      <p:pic>
        <p:nvPicPr>
          <p:cNvPr id="13" name="Picture 2" descr="C:\Users\z00124665\Desktop\图形1.wmf"/>
          <p:cNvPicPr>
            <a:picLocks noChangeAspect="1" noChangeArrowheads="1"/>
          </p:cNvPicPr>
          <p:nvPr userDrawn="1"/>
        </p:nvPicPr>
        <p:blipFill>
          <a:blip r:embed="rId5" cstate="print">
            <a:lum bright="100000"/>
          </a:blip>
          <a:srcRect/>
          <a:stretch>
            <a:fillRect/>
          </a:stretch>
        </p:blipFill>
        <p:spPr bwMode="auto">
          <a:xfrm>
            <a:off x="322182" y="6524433"/>
            <a:ext cx="2655196" cy="120939"/>
          </a:xfrm>
          <a:prstGeom prst="rect">
            <a:avLst/>
          </a:prstGeom>
          <a:noFill/>
        </p:spPr>
      </p:pic>
    </p:spTree>
    <p:extLst>
      <p:ext uri="{BB962C8B-B14F-4D97-AF65-F5344CB8AC3E}">
        <p14:creationId xmlns:p14="http://schemas.microsoft.com/office/powerpoint/2010/main" val="1243150111"/>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l" defTabSz="1219048" rtl="0" eaLnBrk="1" latinLnBrk="0" hangingPunct="1">
        <a:spcBef>
          <a:spcPct val="0"/>
        </a:spcBef>
        <a:buNone/>
        <a:defRPr sz="4267" kern="1200">
          <a:solidFill>
            <a:schemeClr val="bg1">
              <a:lumMod val="85000"/>
            </a:schemeClr>
          </a:solidFill>
          <a:latin typeface="+mj-lt"/>
          <a:ea typeface="+mj-ea"/>
          <a:cs typeface="+mj-cs"/>
        </a:defRPr>
      </a:lvl1pPr>
    </p:titleStyle>
    <p:bodyStyle>
      <a:lvl1pPr marL="457143" indent="-457143" algn="l" defTabSz="1219048" rtl="0" eaLnBrk="1" latinLnBrk="0" hangingPunct="1">
        <a:spcBef>
          <a:spcPct val="20000"/>
        </a:spcBef>
        <a:buFont typeface="Arial" pitchFamily="34" charset="0"/>
        <a:buChar char="•"/>
        <a:defRPr sz="3733" kern="1200">
          <a:solidFill>
            <a:schemeClr val="bg1">
              <a:lumMod val="85000"/>
            </a:schemeClr>
          </a:solidFill>
          <a:latin typeface="+mn-lt"/>
          <a:ea typeface="+mn-ea"/>
          <a:cs typeface="+mn-cs"/>
        </a:defRPr>
      </a:lvl1pPr>
      <a:lvl2pPr marL="990477" indent="-380953" algn="l" defTabSz="1219048" rtl="0" eaLnBrk="1" latinLnBrk="0" hangingPunct="1">
        <a:spcBef>
          <a:spcPct val="20000"/>
        </a:spcBef>
        <a:buFont typeface="Arial" pitchFamily="34" charset="0"/>
        <a:buChar char="–"/>
        <a:defRPr sz="2667" kern="1200">
          <a:solidFill>
            <a:schemeClr val="bg1">
              <a:lumMod val="85000"/>
            </a:schemeClr>
          </a:solidFill>
          <a:latin typeface="+mn-lt"/>
          <a:ea typeface="+mn-ea"/>
          <a:cs typeface="+mn-cs"/>
        </a:defRPr>
      </a:lvl2pPr>
      <a:lvl3pPr marL="1523810" indent="-304763" algn="l" defTabSz="1219048"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2133333" indent="-304763" algn="l" defTabSz="1219048"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4pPr>
      <a:lvl5pPr marL="2742858" indent="-304763" algn="l" defTabSz="1219048"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5pPr>
      <a:lvl6pPr marL="3352382"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904"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1428"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952" indent="-304763" algn="l" defTabSz="1219048"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zh-CN"/>
      </a:defPPr>
      <a:lvl1pPr marL="0" algn="l" defTabSz="1219048" rtl="0" eaLnBrk="1" latinLnBrk="0" hangingPunct="1">
        <a:defRPr sz="2399" kern="1200">
          <a:solidFill>
            <a:schemeClr val="tx1"/>
          </a:solidFill>
          <a:latin typeface="+mn-lt"/>
          <a:ea typeface="+mn-ea"/>
          <a:cs typeface="+mn-cs"/>
        </a:defRPr>
      </a:lvl1pPr>
      <a:lvl2pPr marL="609523" algn="l" defTabSz="1219048" rtl="0" eaLnBrk="1" latinLnBrk="0" hangingPunct="1">
        <a:defRPr sz="2399" kern="1200">
          <a:solidFill>
            <a:schemeClr val="tx1"/>
          </a:solidFill>
          <a:latin typeface="+mn-lt"/>
          <a:ea typeface="+mn-ea"/>
          <a:cs typeface="+mn-cs"/>
        </a:defRPr>
      </a:lvl2pPr>
      <a:lvl3pPr marL="1219048" algn="l" defTabSz="1219048" rtl="0" eaLnBrk="1" latinLnBrk="0" hangingPunct="1">
        <a:defRPr sz="2399" kern="1200">
          <a:solidFill>
            <a:schemeClr val="tx1"/>
          </a:solidFill>
          <a:latin typeface="+mn-lt"/>
          <a:ea typeface="+mn-ea"/>
          <a:cs typeface="+mn-cs"/>
        </a:defRPr>
      </a:lvl3pPr>
      <a:lvl4pPr marL="1828572" algn="l" defTabSz="1219048" rtl="0" eaLnBrk="1" latinLnBrk="0" hangingPunct="1">
        <a:defRPr sz="2399" kern="1200">
          <a:solidFill>
            <a:schemeClr val="tx1"/>
          </a:solidFill>
          <a:latin typeface="+mn-lt"/>
          <a:ea typeface="+mn-ea"/>
          <a:cs typeface="+mn-cs"/>
        </a:defRPr>
      </a:lvl4pPr>
      <a:lvl5pPr marL="2438095" algn="l" defTabSz="1219048" rtl="0" eaLnBrk="1" latinLnBrk="0" hangingPunct="1">
        <a:defRPr sz="2399" kern="1200">
          <a:solidFill>
            <a:schemeClr val="tx1"/>
          </a:solidFill>
          <a:latin typeface="+mn-lt"/>
          <a:ea typeface="+mn-ea"/>
          <a:cs typeface="+mn-cs"/>
        </a:defRPr>
      </a:lvl5pPr>
      <a:lvl6pPr marL="3047618" algn="l" defTabSz="1219048" rtl="0" eaLnBrk="1" latinLnBrk="0" hangingPunct="1">
        <a:defRPr sz="2399" kern="1200">
          <a:solidFill>
            <a:schemeClr val="tx1"/>
          </a:solidFill>
          <a:latin typeface="+mn-lt"/>
          <a:ea typeface="+mn-ea"/>
          <a:cs typeface="+mn-cs"/>
        </a:defRPr>
      </a:lvl6pPr>
      <a:lvl7pPr marL="3657143" algn="l" defTabSz="1219048" rtl="0" eaLnBrk="1" latinLnBrk="0" hangingPunct="1">
        <a:defRPr sz="2399" kern="1200">
          <a:solidFill>
            <a:schemeClr val="tx1"/>
          </a:solidFill>
          <a:latin typeface="+mn-lt"/>
          <a:ea typeface="+mn-ea"/>
          <a:cs typeface="+mn-cs"/>
        </a:defRPr>
      </a:lvl7pPr>
      <a:lvl8pPr marL="4266667" algn="l" defTabSz="1219048" rtl="0" eaLnBrk="1" latinLnBrk="0" hangingPunct="1">
        <a:defRPr sz="2399" kern="1200">
          <a:solidFill>
            <a:schemeClr val="tx1"/>
          </a:solidFill>
          <a:latin typeface="+mn-lt"/>
          <a:ea typeface="+mn-ea"/>
          <a:cs typeface="+mn-cs"/>
        </a:defRPr>
      </a:lvl8pPr>
      <a:lvl9pPr marL="4876190" algn="l" defTabSz="121904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248" y="1700808"/>
            <a:ext cx="12192000" cy="1920213"/>
          </a:xfrm>
          <a:prstGeom prst="rect">
            <a:avLst/>
          </a:prstGeom>
          <a:gradFill>
            <a:gsLst>
              <a:gs pos="0">
                <a:srgbClr val="4F81BD">
                  <a:lumMod val="40000"/>
                  <a:lumOff val="60000"/>
                  <a:alpha val="90000"/>
                </a:srgbClr>
              </a:gs>
              <a:gs pos="10000">
                <a:srgbClr val="0070C0"/>
              </a:gs>
              <a:gs pos="0">
                <a:srgbClr val="3E6CA4">
                  <a:alpha val="6000"/>
                </a:srgbClr>
              </a:gs>
              <a:gs pos="36000">
                <a:srgbClr val="4F81BD">
                  <a:lumMod val="75000"/>
                  <a:alpha val="37000"/>
                </a:srgbClr>
              </a:gs>
              <a:gs pos="98000">
                <a:srgbClr val="4F81BD">
                  <a:lumMod val="50000"/>
                  <a:alpha val="40000"/>
                </a:srgbClr>
              </a:gs>
            </a:gsLst>
            <a:path path="shape">
              <a:fillToRect l="50000" t="50000" r="50000" b="50000"/>
            </a:path>
          </a:gradFill>
        </p:spPr>
        <p:txBody>
          <a:bodyPr wrap="square" lIns="143971" tIns="71985" rIns="143971" bIns="71985" rtlCol="0" anchor="ctr">
            <a:noAutofit/>
          </a:bodyPr>
          <a:lstStyle/>
          <a:p>
            <a:pPr indent="478355" fontAlgn="base">
              <a:spcBef>
                <a:spcPts val="800"/>
              </a:spcBef>
              <a:spcAft>
                <a:spcPct val="0"/>
              </a:spcAft>
              <a:buClr>
                <a:srgbClr val="CC9900"/>
              </a:buClr>
              <a:tabLst>
                <a:tab pos="478355" algn="l"/>
              </a:tabLst>
              <a:defRPr/>
            </a:pPr>
            <a:r>
              <a:rPr lang="en-US" altLang="zh-CN" sz="4800" b="1" dirty="0">
                <a:solidFill>
                  <a:srgbClr val="FFFFFF"/>
                </a:solidFill>
                <a:latin typeface="微软雅黑" pitchFamily="34" charset="-122"/>
                <a:ea typeface="微软雅黑" pitchFamily="34" charset="-122"/>
                <a:sym typeface="Arial Bold" charset="0"/>
              </a:rPr>
              <a:t>	</a:t>
            </a:r>
            <a:r>
              <a:rPr lang="zh-CN" altLang="en-US" sz="4800" b="1" dirty="0" smtClean="0">
                <a:solidFill>
                  <a:srgbClr val="FFFFFF"/>
                </a:solidFill>
                <a:latin typeface="微软雅黑" pitchFamily="34" charset="-122"/>
                <a:ea typeface="微软雅黑" pitchFamily="34" charset="-122"/>
                <a:sym typeface="Arial Bold" charset="0"/>
              </a:rPr>
              <a:t>华</a:t>
            </a:r>
            <a:r>
              <a:rPr lang="zh-CN" altLang="en-US" sz="4800" b="1" dirty="0" smtClean="0">
                <a:solidFill>
                  <a:srgbClr val="FFFFFF"/>
                </a:solidFill>
                <a:latin typeface="微软雅黑" pitchFamily="34" charset="-122"/>
                <a:ea typeface="微软雅黑" pitchFamily="34" charset="-122"/>
                <a:sym typeface="Arial Bold" charset="0"/>
              </a:rPr>
              <a:t>为医疗影像云</a:t>
            </a:r>
            <a:r>
              <a:rPr lang="zh-CN" altLang="en-US" sz="4800" b="1" dirty="0" smtClean="0">
                <a:solidFill>
                  <a:srgbClr val="FFFFFF"/>
                </a:solidFill>
                <a:latin typeface="微软雅黑" pitchFamily="34" charset="-122"/>
                <a:ea typeface="微软雅黑" pitchFamily="34" charset="-122"/>
                <a:cs typeface="+mj-cs"/>
                <a:sym typeface="Arial Bold" charset="0"/>
              </a:rPr>
              <a:t>解决方案</a:t>
            </a:r>
            <a:endParaRPr lang="en-US" altLang="zh-CN" sz="4800" b="1" dirty="0">
              <a:solidFill>
                <a:srgbClr val="FFFFFF"/>
              </a:solidFill>
              <a:latin typeface="微软雅黑" pitchFamily="34" charset="-122"/>
              <a:ea typeface="微软雅黑" pitchFamily="34" charset="-122"/>
              <a:cs typeface="+mj-cs"/>
              <a:sym typeface="Arial Bold" charset="0"/>
            </a:endParaRPr>
          </a:p>
        </p:txBody>
      </p:sp>
    </p:spTree>
    <p:extLst>
      <p:ext uri="{BB962C8B-B14F-4D97-AF65-F5344CB8AC3E}">
        <p14:creationId xmlns:p14="http://schemas.microsoft.com/office/powerpoint/2010/main" val="1806834573"/>
      </p:ext>
    </p:extLst>
  </p:cSld>
  <p:clrMapOvr>
    <a:masterClrMapping/>
  </p:clrMapOvr>
  <p:transition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矩形 216"/>
          <p:cNvSpPr/>
          <p:nvPr/>
        </p:nvSpPr>
        <p:spPr bwMode="auto">
          <a:xfrm>
            <a:off x="7570308" y="1284078"/>
            <a:ext cx="4070308" cy="2617129"/>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t" anchorCtr="0"/>
          <a:lstStyle/>
          <a:p>
            <a:pPr algn="ctr">
              <a:buClr>
                <a:srgbClr val="CC9900"/>
              </a:buClr>
            </a:pPr>
            <a:r>
              <a:rPr lang="zh-CN" altLang="en-US" sz="1400" dirty="0" smtClean="0">
                <a:solidFill>
                  <a:schemeClr val="bg1"/>
                </a:solidFill>
                <a:latin typeface="微软雅黑" panose="020B0503020204020204" pitchFamily="34" charset="-122"/>
                <a:ea typeface="微软雅黑" panose="020B0503020204020204" pitchFamily="34" charset="-122"/>
                <a:cs typeface="Arial" pitchFamily="34" charset="0"/>
              </a:rPr>
              <a:t>区域医疗影像云</a:t>
            </a:r>
            <a:endParaRPr lang="en-US" sz="14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32" name="矩形 131"/>
          <p:cNvSpPr/>
          <p:nvPr/>
        </p:nvSpPr>
        <p:spPr bwMode="auto">
          <a:xfrm>
            <a:off x="5188333" y="4150227"/>
            <a:ext cx="4418567" cy="2493119"/>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t" anchorCtr="0"/>
          <a:lstStyle/>
          <a:p>
            <a:pPr algn="ctr">
              <a:buClr>
                <a:srgbClr val="CC9900"/>
              </a:buClr>
            </a:pPr>
            <a:r>
              <a:rPr lang="zh-CN" altLang="en-US" sz="1400" dirty="0">
                <a:solidFill>
                  <a:schemeClr val="bg1"/>
                </a:solidFill>
                <a:latin typeface="微软雅黑" panose="020B0503020204020204" pitchFamily="34" charset="-122"/>
                <a:ea typeface="微软雅黑" panose="020B0503020204020204" pitchFamily="34" charset="-122"/>
                <a:cs typeface="Arial" pitchFamily="34" charset="0"/>
              </a:rPr>
              <a:t>医院医疗影像云</a:t>
            </a:r>
            <a:endParaRPr lang="en-US" sz="14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13" name="矩形 112"/>
          <p:cNvSpPr/>
          <p:nvPr/>
        </p:nvSpPr>
        <p:spPr bwMode="auto">
          <a:xfrm>
            <a:off x="5828449" y="5930696"/>
            <a:ext cx="1305225" cy="712650"/>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b" anchorCtr="0"/>
          <a:lstStyle/>
          <a:p>
            <a:pPr algn="ctr">
              <a:buClr>
                <a:srgbClr val="CC9900"/>
              </a:buClr>
            </a:pPr>
            <a:r>
              <a:rPr lang="en-US" sz="1000" dirty="0">
                <a:solidFill>
                  <a:schemeClr val="bg1"/>
                </a:solidFill>
                <a:latin typeface="微软雅黑" panose="020B0503020204020204" pitchFamily="34" charset="-122"/>
                <a:ea typeface="微软雅黑" panose="020B0503020204020204" pitchFamily="34" charset="-122"/>
                <a:cs typeface="Arial" pitchFamily="34" charset="0"/>
              </a:rPr>
              <a:t>OceanStor 9000</a:t>
            </a:r>
          </a:p>
        </p:txBody>
      </p:sp>
      <p:sp>
        <p:nvSpPr>
          <p:cNvPr id="197" name="矩形 196"/>
          <p:cNvSpPr/>
          <p:nvPr/>
        </p:nvSpPr>
        <p:spPr bwMode="auto">
          <a:xfrm>
            <a:off x="7415391" y="5920584"/>
            <a:ext cx="1181838" cy="722762"/>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b" anchorCtr="0"/>
          <a:lstStyle/>
          <a:p>
            <a:pPr algn="ctr">
              <a:buClr>
                <a:srgbClr val="CC9900"/>
              </a:buClr>
            </a:pPr>
            <a:r>
              <a:rPr lang="en-US" sz="1000" dirty="0">
                <a:solidFill>
                  <a:schemeClr val="bg1"/>
                </a:solidFill>
                <a:latin typeface="微软雅黑" panose="020B0503020204020204" pitchFamily="34" charset="-122"/>
                <a:ea typeface="微软雅黑" panose="020B0503020204020204" pitchFamily="34" charset="-122"/>
                <a:cs typeface="Arial" pitchFamily="34" charset="0"/>
              </a:rPr>
              <a:t>OceanStor 9000</a:t>
            </a:r>
          </a:p>
        </p:txBody>
      </p:sp>
      <p:sp>
        <p:nvSpPr>
          <p:cNvPr id="290" name="矩形 289"/>
          <p:cNvSpPr/>
          <p:nvPr/>
        </p:nvSpPr>
        <p:spPr bwMode="auto">
          <a:xfrm>
            <a:off x="8174582" y="3091079"/>
            <a:ext cx="1305225" cy="711993"/>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b" anchorCtr="0"/>
          <a:lstStyle/>
          <a:p>
            <a:pPr algn="ctr">
              <a:buClr>
                <a:srgbClr val="CC9900"/>
              </a:buClr>
            </a:pPr>
            <a:r>
              <a:rPr lang="en-US" altLang="zh-CN" sz="1000" dirty="0">
                <a:solidFill>
                  <a:schemeClr val="bg1"/>
                </a:solidFill>
                <a:latin typeface="微软雅黑" panose="020B0503020204020204" pitchFamily="34" charset="-122"/>
                <a:ea typeface="微软雅黑" panose="020B0503020204020204" pitchFamily="34" charset="-122"/>
                <a:cs typeface="Arial" pitchFamily="34" charset="0"/>
              </a:rPr>
              <a:t>FusionStorage</a:t>
            </a:r>
            <a:endParaRPr lang="en-US" sz="10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21" name="矩形 320"/>
          <p:cNvSpPr/>
          <p:nvPr/>
        </p:nvSpPr>
        <p:spPr bwMode="auto">
          <a:xfrm>
            <a:off x="9939886" y="3065923"/>
            <a:ext cx="1305225" cy="711993"/>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b" anchorCtr="0"/>
          <a:lstStyle/>
          <a:p>
            <a:pPr algn="ctr">
              <a:buClr>
                <a:srgbClr val="CC9900"/>
              </a:buClr>
            </a:pPr>
            <a:r>
              <a:rPr lang="en-US" altLang="zh-CN" sz="1000" dirty="0">
                <a:solidFill>
                  <a:schemeClr val="bg1"/>
                </a:solidFill>
                <a:latin typeface="微软雅黑" panose="020B0503020204020204" pitchFamily="34" charset="-122"/>
                <a:ea typeface="微软雅黑" panose="020B0503020204020204" pitchFamily="34" charset="-122"/>
                <a:cs typeface="Arial" pitchFamily="34" charset="0"/>
              </a:rPr>
              <a:t>FusionStorage</a:t>
            </a:r>
            <a:endParaRPr lang="en-US" sz="10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31" name="矩形 130"/>
          <p:cNvSpPr/>
          <p:nvPr/>
        </p:nvSpPr>
        <p:spPr bwMode="auto">
          <a:xfrm>
            <a:off x="421105" y="1901305"/>
            <a:ext cx="1981757" cy="1142144"/>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t" anchorCtr="0"/>
          <a:lstStyle/>
          <a:p>
            <a:pPr algn="ctr">
              <a:buClr>
                <a:srgbClr val="CC9900"/>
              </a:buClr>
            </a:pPr>
            <a:r>
              <a:rPr lang="zh-CN" altLang="en-US" sz="1400" dirty="0" smtClean="0">
                <a:solidFill>
                  <a:schemeClr val="bg1"/>
                </a:solidFill>
                <a:latin typeface="微软雅黑" panose="020B0503020204020204" pitchFamily="34" charset="-122"/>
                <a:ea typeface="微软雅黑" panose="020B0503020204020204" pitchFamily="34" charset="-122"/>
                <a:cs typeface="Arial" pitchFamily="34" charset="0"/>
              </a:rPr>
              <a:t>移动</a:t>
            </a:r>
            <a:r>
              <a:rPr lang="zh-CN" altLang="en-US" sz="1400" dirty="0" smtClean="0">
                <a:solidFill>
                  <a:schemeClr val="bg1"/>
                </a:solidFill>
                <a:latin typeface="微软雅黑" panose="020B0503020204020204" pitchFamily="34" charset="-122"/>
                <a:ea typeface="微软雅黑" panose="020B0503020204020204" pitchFamily="34" charset="-122"/>
                <a:cs typeface="Arial" pitchFamily="34" charset="0"/>
              </a:rPr>
              <a:t>医疗影像</a:t>
            </a:r>
            <a:endParaRPr lang="en-US" sz="14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 name="标题 1"/>
          <p:cNvSpPr>
            <a:spLocks noGrp="1"/>
          </p:cNvSpPr>
          <p:nvPr>
            <p:ph type="title"/>
          </p:nvPr>
        </p:nvSpPr>
        <p:spPr/>
        <p:txBody>
          <a:bodyPr/>
          <a:lstStyle/>
          <a:p>
            <a:r>
              <a:rPr lang="zh-CN" altLang="en-US" dirty="0" smtClean="0"/>
              <a:t>华为</a:t>
            </a:r>
            <a:r>
              <a:rPr lang="zh-CN" altLang="en-US" sz="4000" dirty="0"/>
              <a:t>医疗</a:t>
            </a:r>
            <a:r>
              <a:rPr lang="zh-CN" altLang="en-US" dirty="0" smtClean="0"/>
              <a:t>影像云解决方案</a:t>
            </a:r>
            <a:endParaRPr lang="zh-CN" altLang="en-US" dirty="0"/>
          </a:p>
        </p:txBody>
      </p:sp>
      <p:sp>
        <p:nvSpPr>
          <p:cNvPr id="33" name="云形 32"/>
          <p:cNvSpPr/>
          <p:nvPr/>
        </p:nvSpPr>
        <p:spPr bwMode="auto">
          <a:xfrm>
            <a:off x="3076393" y="2343655"/>
            <a:ext cx="1386549" cy="432048"/>
          </a:xfrm>
          <a:prstGeom prst="cloud">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2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互联网</a:t>
            </a:r>
            <a:endParaRPr kumimoji="0" lang="en-US" sz="12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34" name="云形 33"/>
          <p:cNvSpPr/>
          <p:nvPr/>
        </p:nvSpPr>
        <p:spPr bwMode="auto">
          <a:xfrm>
            <a:off x="4596584" y="2882884"/>
            <a:ext cx="1386549" cy="432048"/>
          </a:xfrm>
          <a:prstGeom prst="cloud">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2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医疗专网</a:t>
            </a:r>
            <a:endParaRPr kumimoji="0" lang="en-US" sz="12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cxnSp>
        <p:nvCxnSpPr>
          <p:cNvPr id="35" name="直接连接符 34"/>
          <p:cNvCxnSpPr>
            <a:stCxn id="170" idx="0"/>
            <a:endCxn id="33" idx="1"/>
          </p:cNvCxnSpPr>
          <p:nvPr/>
        </p:nvCxnSpPr>
        <p:spPr bwMode="auto">
          <a:xfrm flipV="1">
            <a:off x="2870101" y="2775243"/>
            <a:ext cx="899567" cy="1388700"/>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6" name="直接连接符 35"/>
          <p:cNvCxnSpPr>
            <a:stCxn id="34" idx="3"/>
          </p:cNvCxnSpPr>
          <p:nvPr/>
        </p:nvCxnSpPr>
        <p:spPr bwMode="auto">
          <a:xfrm flipV="1">
            <a:off x="5289859" y="1649032"/>
            <a:ext cx="2345849" cy="1258555"/>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0" name="直接连接符 39"/>
          <p:cNvCxnSpPr>
            <a:stCxn id="34" idx="1"/>
            <a:endCxn id="170" idx="0"/>
          </p:cNvCxnSpPr>
          <p:nvPr/>
        </p:nvCxnSpPr>
        <p:spPr bwMode="auto">
          <a:xfrm flipH="1">
            <a:off x="2870101" y="3314472"/>
            <a:ext cx="2419758" cy="849471"/>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95" name="图片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104" y="6231379"/>
            <a:ext cx="534569" cy="156359"/>
          </a:xfrm>
          <a:prstGeom prst="rect">
            <a:avLst/>
          </a:prstGeom>
        </p:spPr>
      </p:pic>
      <p:pic>
        <p:nvPicPr>
          <p:cNvPr id="96" name="图片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541" y="6065340"/>
            <a:ext cx="534569" cy="156359"/>
          </a:xfrm>
          <a:prstGeom prst="rect">
            <a:avLst/>
          </a:prstGeom>
        </p:spPr>
      </p:pic>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360" y="6264099"/>
            <a:ext cx="534569" cy="156359"/>
          </a:xfrm>
          <a:prstGeom prst="rect">
            <a:avLst/>
          </a:prstGeom>
        </p:spPr>
      </p:pic>
      <p:pic>
        <p:nvPicPr>
          <p:cNvPr id="102"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360" y="6129524"/>
            <a:ext cx="534569" cy="156359"/>
          </a:xfrm>
          <a:prstGeom prst="rect">
            <a:avLst/>
          </a:prstGeom>
        </p:spPr>
      </p:pic>
      <p:pic>
        <p:nvPicPr>
          <p:cNvPr id="103" name="图片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360" y="5994950"/>
            <a:ext cx="534569" cy="156359"/>
          </a:xfrm>
          <a:prstGeom prst="rect">
            <a:avLst/>
          </a:prstGeom>
        </p:spPr>
      </p:pic>
      <p:sp>
        <p:nvSpPr>
          <p:cNvPr id="170" name="矩形 169"/>
          <p:cNvSpPr/>
          <p:nvPr/>
        </p:nvSpPr>
        <p:spPr bwMode="auto">
          <a:xfrm>
            <a:off x="834947" y="4163943"/>
            <a:ext cx="4070308" cy="2185302"/>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a:extLst/>
        </p:spPr>
        <p:txBody>
          <a:bodyPr anchor="t" anchorCtr="0"/>
          <a:lstStyle/>
          <a:p>
            <a:pPr algn="ctr">
              <a:buClr>
                <a:srgbClr val="CC9900"/>
              </a:buClr>
            </a:pPr>
            <a:r>
              <a:rPr lang="zh-CN" altLang="en-US" sz="1400" dirty="0" smtClean="0">
                <a:solidFill>
                  <a:schemeClr val="bg1"/>
                </a:solidFill>
                <a:latin typeface="微软雅黑" panose="020B0503020204020204" pitchFamily="34" charset="-122"/>
                <a:ea typeface="微软雅黑" panose="020B0503020204020204" pitchFamily="34" charset="-122"/>
                <a:cs typeface="Arial" pitchFamily="34" charset="0"/>
              </a:rPr>
              <a:t>医院</a:t>
            </a:r>
            <a:r>
              <a:rPr lang="zh-CN" altLang="en-US" sz="1400" dirty="0">
                <a:solidFill>
                  <a:schemeClr val="bg1"/>
                </a:solidFill>
                <a:latin typeface="微软雅黑" panose="020B0503020204020204" pitchFamily="34" charset="-122"/>
                <a:ea typeface="微软雅黑" panose="020B0503020204020204" pitchFamily="34" charset="-122"/>
                <a:cs typeface="Arial" pitchFamily="34" charset="0"/>
              </a:rPr>
              <a:t>医疗</a:t>
            </a:r>
            <a:r>
              <a:rPr lang="zh-CN" altLang="en-US" sz="1400" dirty="0" smtClean="0">
                <a:solidFill>
                  <a:schemeClr val="bg1"/>
                </a:solidFill>
                <a:latin typeface="微软雅黑" panose="020B0503020204020204" pitchFamily="34" charset="-122"/>
                <a:ea typeface="微软雅黑" panose="020B0503020204020204" pitchFamily="34" charset="-122"/>
                <a:cs typeface="Arial" pitchFamily="34" charset="0"/>
              </a:rPr>
              <a:t>影像云</a:t>
            </a:r>
            <a:endParaRPr lang="en-US" sz="1400" dirty="0">
              <a:solidFill>
                <a:schemeClr val="bg1"/>
              </a:solidFill>
              <a:latin typeface="微软雅黑" panose="020B0503020204020204" pitchFamily="34" charset="-122"/>
              <a:ea typeface="微软雅黑" panose="020B0503020204020204" pitchFamily="34" charset="-122"/>
              <a:cs typeface="Arial" pitchFamily="34" charset="0"/>
            </a:endParaRPr>
          </a:p>
        </p:txBody>
      </p:sp>
      <p:cxnSp>
        <p:nvCxnSpPr>
          <p:cNvPr id="177" name="直接连接符 176"/>
          <p:cNvCxnSpPr>
            <a:endCxn id="178" idx="0"/>
          </p:cNvCxnSpPr>
          <p:nvPr/>
        </p:nvCxnSpPr>
        <p:spPr bwMode="auto">
          <a:xfrm flipH="1">
            <a:off x="1610292" y="5480834"/>
            <a:ext cx="215063" cy="469495"/>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178" name="图片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072" y="5950329"/>
            <a:ext cx="658440" cy="188618"/>
          </a:xfrm>
          <a:prstGeom prst="rect">
            <a:avLst/>
          </a:prstGeom>
        </p:spPr>
      </p:pic>
      <p:pic>
        <p:nvPicPr>
          <p:cNvPr id="179" name="图片 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969" y="5993881"/>
            <a:ext cx="658440" cy="188618"/>
          </a:xfrm>
          <a:prstGeom prst="rect">
            <a:avLst/>
          </a:prstGeom>
        </p:spPr>
      </p:pic>
      <p:sp>
        <p:nvSpPr>
          <p:cNvPr id="203" name="TextBox 40"/>
          <p:cNvSpPr txBox="1"/>
          <p:nvPr/>
        </p:nvSpPr>
        <p:spPr>
          <a:xfrm>
            <a:off x="1035251" y="6136400"/>
            <a:ext cx="1261309" cy="230832"/>
          </a:xfrm>
          <a:prstGeom prst="rect">
            <a:avLst/>
          </a:prstGeom>
          <a:noFill/>
        </p:spPr>
        <p:txBody>
          <a:bodyPr wrap="square" rtlCol="0">
            <a:spAutoFit/>
          </a:bodyPr>
          <a:lstStyle/>
          <a:p>
            <a:pPr algn="ctr"/>
            <a:r>
              <a:rPr lang="en-US" altLang="zh-CN" sz="900" b="1" dirty="0" smtClean="0">
                <a:solidFill>
                  <a:schemeClr val="bg1"/>
                </a:solidFill>
                <a:latin typeface="微软雅黑" panose="020B0503020204020204" pitchFamily="34" charset="-122"/>
                <a:ea typeface="微软雅黑" panose="020B0503020204020204" pitchFamily="34" charset="-122"/>
                <a:cs typeface="Arial" pitchFamily="34" charset="0"/>
              </a:rPr>
              <a:t>OceanStor V5</a:t>
            </a:r>
            <a:endParaRPr lang="en-US" altLang="zh-CN" sz="9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04" name="圆角矩形 203"/>
          <p:cNvSpPr/>
          <p:nvPr/>
        </p:nvSpPr>
        <p:spPr>
          <a:xfrm>
            <a:off x="1160907" y="4494854"/>
            <a:ext cx="788734" cy="177665"/>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PACS</a:t>
            </a:r>
            <a:endParaRPr lang="zh-CN" altLang="en-US" sz="1100" dirty="0">
              <a:solidFill>
                <a:schemeClr val="bg1"/>
              </a:solidFill>
              <a:latin typeface="微软雅黑" panose="020B0503020204020204" pitchFamily="34" charset="-122"/>
              <a:ea typeface="微软雅黑" panose="020B0503020204020204" pitchFamily="34" charset="-122"/>
            </a:endParaRPr>
          </a:p>
        </p:txBody>
      </p:sp>
      <p:pic>
        <p:nvPicPr>
          <p:cNvPr id="205" name="图片 204"/>
          <p:cNvPicPr>
            <a:picLocks noChangeAspect="1"/>
          </p:cNvPicPr>
          <p:nvPr/>
        </p:nvPicPr>
        <p:blipFill>
          <a:blip r:embed="rId5"/>
          <a:stretch>
            <a:fillRect/>
          </a:stretch>
        </p:blipFill>
        <p:spPr>
          <a:xfrm>
            <a:off x="4309393" y="4352968"/>
            <a:ext cx="345550" cy="604541"/>
          </a:xfrm>
          <a:prstGeom prst="rect">
            <a:avLst/>
          </a:prstGeom>
        </p:spPr>
      </p:pic>
      <p:sp>
        <p:nvSpPr>
          <p:cNvPr id="206" name="文本框 205"/>
          <p:cNvSpPr txBox="1"/>
          <p:nvPr/>
        </p:nvSpPr>
        <p:spPr>
          <a:xfrm>
            <a:off x="4056181" y="4929393"/>
            <a:ext cx="837354" cy="276999"/>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前置</a:t>
            </a:r>
            <a:endParaRPr lang="en-US" sz="1200" dirty="0">
              <a:solidFill>
                <a:schemeClr val="bg1"/>
              </a:solidFill>
              <a:latin typeface="微软雅黑" panose="020B0503020204020204" pitchFamily="34" charset="-122"/>
              <a:ea typeface="微软雅黑" panose="020B0503020204020204" pitchFamily="34" charset="-122"/>
            </a:endParaRPr>
          </a:p>
        </p:txBody>
      </p:sp>
      <p:cxnSp>
        <p:nvCxnSpPr>
          <p:cNvPr id="255" name="直接连接符 254"/>
          <p:cNvCxnSpPr>
            <a:stCxn id="33" idx="1"/>
            <a:endCxn id="132" idx="0"/>
          </p:cNvCxnSpPr>
          <p:nvPr/>
        </p:nvCxnSpPr>
        <p:spPr>
          <a:xfrm>
            <a:off x="3769668" y="2775243"/>
            <a:ext cx="3627949" cy="1374984"/>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57" name="直接连接符 256"/>
          <p:cNvCxnSpPr>
            <a:stCxn id="34" idx="1"/>
            <a:endCxn id="132" idx="0"/>
          </p:cNvCxnSpPr>
          <p:nvPr/>
        </p:nvCxnSpPr>
        <p:spPr>
          <a:xfrm>
            <a:off x="5289859" y="3314472"/>
            <a:ext cx="2107758" cy="835755"/>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58" name="圆角矩形 257"/>
          <p:cNvSpPr/>
          <p:nvPr/>
        </p:nvSpPr>
        <p:spPr>
          <a:xfrm>
            <a:off x="4048603" y="912011"/>
            <a:ext cx="1087967" cy="839545"/>
          </a:xfrm>
          <a:prstGeom prst="round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t" anchorCtr="0"/>
          <a:lstStyle/>
          <a:p>
            <a:pPr algn="ctr">
              <a:buClr>
                <a:srgbClr val="CC9900"/>
              </a:buClr>
            </a:pPr>
            <a:r>
              <a:rPr lang="zh-CN" altLang="en-US" sz="1200" dirty="0">
                <a:solidFill>
                  <a:schemeClr val="bg1"/>
                </a:solidFill>
                <a:latin typeface="微软雅黑" panose="020B0503020204020204" pitchFamily="34" charset="-122"/>
                <a:ea typeface="微软雅黑" panose="020B0503020204020204" pitchFamily="34" charset="-122"/>
                <a:cs typeface="Arial" pitchFamily="34" charset="0"/>
              </a:rPr>
              <a:t>云</a:t>
            </a:r>
            <a:r>
              <a:rPr lang="en-US" altLang="zh-CN" sz="1200" dirty="0">
                <a:solidFill>
                  <a:schemeClr val="bg1"/>
                </a:solidFill>
                <a:latin typeface="微软雅黑" panose="020B0503020204020204" pitchFamily="34" charset="-122"/>
                <a:ea typeface="微软雅黑" panose="020B0503020204020204" pitchFamily="34" charset="-122"/>
                <a:cs typeface="Arial" pitchFamily="34" charset="0"/>
              </a:rPr>
              <a:t>PACS</a:t>
            </a:r>
            <a:endParaRPr lang="zh-CN" altLang="en-US" sz="1200" dirty="0">
              <a:solidFill>
                <a:schemeClr val="bg1"/>
              </a:solidFill>
              <a:latin typeface="微软雅黑" panose="020B0503020204020204" pitchFamily="34" charset="-122"/>
              <a:ea typeface="微软雅黑" panose="020B0503020204020204" pitchFamily="34" charset="-122"/>
              <a:cs typeface="Arial" pitchFamily="34" charset="0"/>
            </a:endParaRPr>
          </a:p>
        </p:txBody>
      </p:sp>
      <p:pic>
        <p:nvPicPr>
          <p:cNvPr id="126" name="Picture 7"/>
          <p:cNvPicPr>
            <a:picLocks noChangeAspect="1" noChangeArrowheads="1"/>
          </p:cNvPicPr>
          <p:nvPr/>
        </p:nvPicPr>
        <p:blipFill>
          <a:blip r:embed="rId6" cstate="print"/>
          <a:srcRect/>
          <a:stretch>
            <a:fillRect/>
          </a:stretch>
        </p:blipFill>
        <p:spPr bwMode="auto">
          <a:xfrm>
            <a:off x="1564958" y="2420306"/>
            <a:ext cx="666616" cy="549936"/>
          </a:xfrm>
          <a:prstGeom prst="rect">
            <a:avLst/>
          </a:prstGeom>
          <a:noFill/>
          <a:ln w="9525">
            <a:noFill/>
            <a:miter lim="800000"/>
            <a:headEnd/>
            <a:tailEnd/>
          </a:ln>
        </p:spPr>
      </p:pic>
      <p:pic>
        <p:nvPicPr>
          <p:cNvPr id="130" name="Picture 13"/>
          <p:cNvPicPr>
            <a:picLocks noChangeAspect="1" noChangeArrowheads="1"/>
          </p:cNvPicPr>
          <p:nvPr/>
        </p:nvPicPr>
        <p:blipFill>
          <a:blip r:embed="rId7" cstate="print"/>
          <a:srcRect/>
          <a:stretch>
            <a:fillRect/>
          </a:stretch>
        </p:blipFill>
        <p:spPr bwMode="auto">
          <a:xfrm>
            <a:off x="653519" y="2381469"/>
            <a:ext cx="734315" cy="588773"/>
          </a:xfrm>
          <a:prstGeom prst="rect">
            <a:avLst/>
          </a:prstGeom>
          <a:noFill/>
          <a:ln w="9525">
            <a:noFill/>
            <a:miter lim="800000"/>
            <a:headEnd/>
            <a:tailEnd/>
          </a:ln>
        </p:spPr>
      </p:pic>
      <p:sp>
        <p:nvSpPr>
          <p:cNvPr id="134" name="圆角矩形 133"/>
          <p:cNvSpPr/>
          <p:nvPr/>
        </p:nvSpPr>
        <p:spPr>
          <a:xfrm>
            <a:off x="5309261" y="924571"/>
            <a:ext cx="1087967" cy="678978"/>
          </a:xfrm>
          <a:prstGeom prst="round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t" anchorCtr="0"/>
          <a:lstStyle/>
          <a:p>
            <a:pPr algn="ctr">
              <a:buClr>
                <a:srgbClr val="CC9900"/>
              </a:buClr>
            </a:pPr>
            <a:r>
              <a:rPr lang="zh-CN" altLang="en-US" sz="1200" dirty="0" smtClean="0">
                <a:solidFill>
                  <a:schemeClr val="bg1"/>
                </a:solidFill>
                <a:latin typeface="微软雅黑" panose="020B0503020204020204" pitchFamily="34" charset="-122"/>
                <a:ea typeface="微软雅黑" panose="020B0503020204020204" pitchFamily="34" charset="-122"/>
                <a:cs typeface="Arial" pitchFamily="34" charset="0"/>
              </a:rPr>
              <a:t>影像云</a:t>
            </a:r>
            <a:r>
              <a:rPr lang="zh-CN" altLang="en-US" sz="1200" dirty="0">
                <a:solidFill>
                  <a:schemeClr val="bg1"/>
                </a:solidFill>
                <a:latin typeface="微软雅黑" panose="020B0503020204020204" pitchFamily="34" charset="-122"/>
                <a:ea typeface="微软雅黑" panose="020B0503020204020204" pitchFamily="34" charset="-122"/>
                <a:cs typeface="Arial" pitchFamily="34" charset="0"/>
              </a:rPr>
              <a:t>归档</a:t>
            </a:r>
          </a:p>
        </p:txBody>
      </p:sp>
      <p:cxnSp>
        <p:nvCxnSpPr>
          <p:cNvPr id="20" name="直接连接符 19"/>
          <p:cNvCxnSpPr>
            <a:stCxn id="33" idx="3"/>
          </p:cNvCxnSpPr>
          <p:nvPr/>
        </p:nvCxnSpPr>
        <p:spPr>
          <a:xfrm flipV="1">
            <a:off x="3769668" y="1706073"/>
            <a:ext cx="1033737" cy="662285"/>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2" name="直接连接符 21"/>
          <p:cNvCxnSpPr>
            <a:endCxn id="34" idx="3"/>
          </p:cNvCxnSpPr>
          <p:nvPr/>
        </p:nvCxnSpPr>
        <p:spPr>
          <a:xfrm>
            <a:off x="4803405" y="1706073"/>
            <a:ext cx="486454" cy="1201514"/>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5" name="直接连接符 24"/>
          <p:cNvCxnSpPr>
            <a:stCxn id="33" idx="2"/>
            <a:endCxn id="131" idx="3"/>
          </p:cNvCxnSpPr>
          <p:nvPr/>
        </p:nvCxnSpPr>
        <p:spPr>
          <a:xfrm flipH="1" flipV="1">
            <a:off x="2402862" y="2472377"/>
            <a:ext cx="677832" cy="87302"/>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6" name="任意多边形 25"/>
          <p:cNvSpPr/>
          <p:nvPr/>
        </p:nvSpPr>
        <p:spPr>
          <a:xfrm>
            <a:off x="2937537" y="1830405"/>
            <a:ext cx="2275577" cy="2328496"/>
          </a:xfrm>
          <a:custGeom>
            <a:avLst/>
            <a:gdLst>
              <a:gd name="connsiteX0" fmla="*/ 0 w 2836985"/>
              <a:gd name="connsiteY0" fmla="*/ 2883877 h 2883877"/>
              <a:gd name="connsiteX1" fmla="*/ 1289539 w 2836985"/>
              <a:gd name="connsiteY1" fmla="*/ 1008185 h 2883877"/>
              <a:gd name="connsiteX2" fmla="*/ 2836985 w 2836985"/>
              <a:gd name="connsiteY2" fmla="*/ 0 h 2883877"/>
            </a:gdLst>
            <a:ahLst/>
            <a:cxnLst>
              <a:cxn ang="0">
                <a:pos x="connsiteX0" y="connsiteY0"/>
              </a:cxn>
              <a:cxn ang="0">
                <a:pos x="connsiteX1" y="connsiteY1"/>
              </a:cxn>
              <a:cxn ang="0">
                <a:pos x="connsiteX2" y="connsiteY2"/>
              </a:cxn>
            </a:cxnLst>
            <a:rect l="l" t="t" r="r" b="b"/>
            <a:pathLst>
              <a:path w="2836985" h="2883877">
                <a:moveTo>
                  <a:pt x="0" y="2883877"/>
                </a:moveTo>
                <a:cubicBezTo>
                  <a:pt x="408354" y="2186354"/>
                  <a:pt x="816708" y="1488831"/>
                  <a:pt x="1289539" y="1008185"/>
                </a:cubicBezTo>
                <a:cubicBezTo>
                  <a:pt x="1762370" y="527539"/>
                  <a:pt x="2836985" y="0"/>
                  <a:pt x="2836985" y="0"/>
                </a:cubicBezTo>
              </a:path>
            </a:pathLst>
          </a:custGeom>
          <a:noFill/>
          <a:ln>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任意多边形 26"/>
          <p:cNvSpPr/>
          <p:nvPr/>
        </p:nvSpPr>
        <p:spPr>
          <a:xfrm>
            <a:off x="2945909" y="2565742"/>
            <a:ext cx="4959676" cy="1745559"/>
          </a:xfrm>
          <a:custGeom>
            <a:avLst/>
            <a:gdLst>
              <a:gd name="connsiteX0" fmla="*/ 0 w 4959676"/>
              <a:gd name="connsiteY0" fmla="*/ 1698667 h 1745559"/>
              <a:gd name="connsiteX1" fmla="*/ 2485293 w 4959676"/>
              <a:gd name="connsiteY1" fmla="*/ 456021 h 1745559"/>
              <a:gd name="connsiteX2" fmla="*/ 4888523 w 4959676"/>
              <a:gd name="connsiteY2" fmla="*/ 69159 h 1745559"/>
              <a:gd name="connsiteX3" fmla="*/ 4372708 w 4959676"/>
              <a:gd name="connsiteY3" fmla="*/ 1745559 h 1745559"/>
            </a:gdLst>
            <a:ahLst/>
            <a:cxnLst>
              <a:cxn ang="0">
                <a:pos x="connsiteX0" y="connsiteY0"/>
              </a:cxn>
              <a:cxn ang="0">
                <a:pos x="connsiteX1" y="connsiteY1"/>
              </a:cxn>
              <a:cxn ang="0">
                <a:pos x="connsiteX2" y="connsiteY2"/>
              </a:cxn>
              <a:cxn ang="0">
                <a:pos x="connsiteX3" y="connsiteY3"/>
              </a:cxn>
            </a:cxnLst>
            <a:rect l="l" t="t" r="r" b="b"/>
            <a:pathLst>
              <a:path w="4959676" h="1745559">
                <a:moveTo>
                  <a:pt x="0" y="1698667"/>
                </a:moveTo>
                <a:cubicBezTo>
                  <a:pt x="835269" y="1213136"/>
                  <a:pt x="1670539" y="727606"/>
                  <a:pt x="2485293" y="456021"/>
                </a:cubicBezTo>
                <a:cubicBezTo>
                  <a:pt x="3300047" y="184436"/>
                  <a:pt x="4573954" y="-145764"/>
                  <a:pt x="4888523" y="69159"/>
                </a:cubicBezTo>
                <a:cubicBezTo>
                  <a:pt x="5203092" y="284082"/>
                  <a:pt x="4372708" y="1745559"/>
                  <a:pt x="4372708" y="1745559"/>
                </a:cubicBezTo>
              </a:path>
            </a:pathLst>
          </a:custGeom>
          <a:noFill/>
          <a:ln>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文本框 150"/>
          <p:cNvSpPr txBox="1"/>
          <p:nvPr/>
        </p:nvSpPr>
        <p:spPr>
          <a:xfrm>
            <a:off x="6871385" y="2554006"/>
            <a:ext cx="1142848" cy="338554"/>
          </a:xfrm>
          <a:prstGeom prst="rect">
            <a:avLst/>
          </a:prstGeom>
          <a:noFill/>
        </p:spPr>
        <p:txBody>
          <a:bodyPr wrap="square" rtlCol="0">
            <a:spAutoFit/>
          </a:bodyPr>
          <a:lstStyle/>
          <a:p>
            <a:r>
              <a:rPr lang="zh-CN" altLang="en-US" sz="1600" dirty="0" smtClean="0">
                <a:solidFill>
                  <a:srgbClr val="00B0F0"/>
                </a:solidFill>
              </a:rPr>
              <a:t>分级诊疗</a:t>
            </a:r>
            <a:endParaRPr lang="zh-CN" altLang="en-US" sz="1600" dirty="0">
              <a:solidFill>
                <a:srgbClr val="00B0F0"/>
              </a:solidFill>
            </a:endParaRPr>
          </a:p>
        </p:txBody>
      </p:sp>
      <p:pic>
        <p:nvPicPr>
          <p:cNvPr id="6" name="图片 5"/>
          <p:cNvPicPr>
            <a:picLocks noChangeAspect="1"/>
          </p:cNvPicPr>
          <p:nvPr/>
        </p:nvPicPr>
        <p:blipFill>
          <a:blip r:embed="rId8"/>
          <a:stretch>
            <a:fillRect/>
          </a:stretch>
        </p:blipFill>
        <p:spPr>
          <a:xfrm>
            <a:off x="4342446" y="1220470"/>
            <a:ext cx="596999" cy="401714"/>
          </a:xfrm>
          <a:prstGeom prst="rect">
            <a:avLst/>
          </a:prstGeom>
          <a:solidFill>
            <a:schemeClr val="bg1"/>
          </a:solidFill>
        </p:spPr>
      </p:pic>
      <p:sp>
        <p:nvSpPr>
          <p:cNvPr id="7" name="流程图: 磁盘 6"/>
          <p:cNvSpPr/>
          <p:nvPr/>
        </p:nvSpPr>
        <p:spPr>
          <a:xfrm>
            <a:off x="5566241" y="1252497"/>
            <a:ext cx="517971" cy="247654"/>
          </a:xfrm>
          <a:prstGeom prst="flowChartMagneticDisk">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圆角矩形 126"/>
          <p:cNvSpPr/>
          <p:nvPr/>
        </p:nvSpPr>
        <p:spPr>
          <a:xfrm>
            <a:off x="2117348" y="4494854"/>
            <a:ext cx="788734" cy="177665"/>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RIS</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5" name="圆角矩形 134"/>
          <p:cNvSpPr/>
          <p:nvPr/>
        </p:nvSpPr>
        <p:spPr>
          <a:xfrm>
            <a:off x="3085990" y="4502836"/>
            <a:ext cx="974249" cy="177665"/>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智能诊断</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6" name="TextBox 40"/>
          <p:cNvSpPr txBox="1"/>
          <p:nvPr/>
        </p:nvSpPr>
        <p:spPr>
          <a:xfrm>
            <a:off x="2653674" y="6136400"/>
            <a:ext cx="1261309" cy="230832"/>
          </a:xfrm>
          <a:prstGeom prst="rect">
            <a:avLst/>
          </a:prstGeom>
          <a:noFill/>
        </p:spPr>
        <p:txBody>
          <a:bodyPr wrap="square" rtlCol="0">
            <a:spAutoFit/>
          </a:bodyPr>
          <a:lstStyle/>
          <a:p>
            <a:pPr algn="ctr"/>
            <a:r>
              <a:rPr lang="en-US" altLang="zh-CN" sz="900" b="1" dirty="0" smtClean="0">
                <a:solidFill>
                  <a:schemeClr val="bg1"/>
                </a:solidFill>
                <a:latin typeface="微软雅黑" panose="020B0503020204020204" pitchFamily="34" charset="-122"/>
                <a:ea typeface="微软雅黑" panose="020B0503020204020204" pitchFamily="34" charset="-122"/>
                <a:cs typeface="Arial" pitchFamily="34" charset="0"/>
              </a:rPr>
              <a:t>OceanStor V5</a:t>
            </a:r>
            <a:endParaRPr lang="en-US" altLang="zh-CN" sz="900" b="1" dirty="0">
              <a:solidFill>
                <a:schemeClr val="bg1"/>
              </a:solidFill>
              <a:latin typeface="微软雅黑" panose="020B0503020204020204" pitchFamily="34" charset="-122"/>
              <a:ea typeface="微软雅黑" panose="020B0503020204020204" pitchFamily="34" charset="-122"/>
              <a:cs typeface="Arial" pitchFamily="34" charset="0"/>
            </a:endParaRPr>
          </a:p>
        </p:txBody>
      </p:sp>
      <p:pic>
        <p:nvPicPr>
          <p:cNvPr id="137" name="图片 1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245" y="5156755"/>
            <a:ext cx="534569" cy="156359"/>
          </a:xfrm>
          <a:prstGeom prst="rect">
            <a:avLst/>
          </a:prstGeom>
        </p:spPr>
      </p:pic>
      <p:pic>
        <p:nvPicPr>
          <p:cNvPr id="143" name="图片 1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713" y="5041780"/>
            <a:ext cx="534569" cy="156359"/>
          </a:xfrm>
          <a:prstGeom prst="rect">
            <a:avLst/>
          </a:prstGeom>
        </p:spPr>
      </p:pic>
      <p:pic>
        <p:nvPicPr>
          <p:cNvPr id="144" name="图片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704" y="5187506"/>
            <a:ext cx="534569" cy="156359"/>
          </a:xfrm>
          <a:prstGeom prst="rect">
            <a:avLst/>
          </a:prstGeom>
        </p:spPr>
      </p:pic>
      <p:pic>
        <p:nvPicPr>
          <p:cNvPr id="149" name="图片 1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4172" y="5072531"/>
            <a:ext cx="534569" cy="156359"/>
          </a:xfrm>
          <a:prstGeom prst="rect">
            <a:avLst/>
          </a:prstGeom>
        </p:spPr>
      </p:pic>
      <p:pic>
        <p:nvPicPr>
          <p:cNvPr id="150" name="图片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241" y="5187506"/>
            <a:ext cx="534569" cy="156359"/>
          </a:xfrm>
          <a:prstGeom prst="rect">
            <a:avLst/>
          </a:prstGeom>
        </p:spPr>
      </p:pic>
      <p:pic>
        <p:nvPicPr>
          <p:cNvPr id="152" name="图片 1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709" y="5072531"/>
            <a:ext cx="534569" cy="156359"/>
          </a:xfrm>
          <a:prstGeom prst="rect">
            <a:avLst/>
          </a:prstGeom>
        </p:spPr>
      </p:pic>
      <p:sp>
        <p:nvSpPr>
          <p:cNvPr id="138" name="Freeform 247"/>
          <p:cNvSpPr>
            <a:spLocks/>
          </p:cNvSpPr>
          <p:nvPr/>
        </p:nvSpPr>
        <p:spPr bwMode="auto">
          <a:xfrm>
            <a:off x="1503232" y="4795476"/>
            <a:ext cx="2037518" cy="353531"/>
          </a:xfrm>
          <a:custGeom>
            <a:avLst/>
            <a:gdLst>
              <a:gd name="T0" fmla="*/ 229 w 488"/>
              <a:gd name="T1" fmla="*/ 0 h 325"/>
              <a:gd name="T2" fmla="*/ 252 w 488"/>
              <a:gd name="T3" fmla="*/ 2 h 325"/>
              <a:gd name="T4" fmla="*/ 273 w 488"/>
              <a:gd name="T5" fmla="*/ 8 h 325"/>
              <a:gd name="T6" fmla="*/ 294 w 488"/>
              <a:gd name="T7" fmla="*/ 15 h 325"/>
              <a:gd name="T8" fmla="*/ 312 w 488"/>
              <a:gd name="T9" fmla="*/ 26 h 325"/>
              <a:gd name="T10" fmla="*/ 330 w 488"/>
              <a:gd name="T11" fmla="*/ 40 h 325"/>
              <a:gd name="T12" fmla="*/ 344 w 488"/>
              <a:gd name="T13" fmla="*/ 55 h 325"/>
              <a:gd name="T14" fmla="*/ 357 w 488"/>
              <a:gd name="T15" fmla="*/ 74 h 325"/>
              <a:gd name="T16" fmla="*/ 367 w 488"/>
              <a:gd name="T17" fmla="*/ 93 h 325"/>
              <a:gd name="T18" fmla="*/ 372 w 488"/>
              <a:gd name="T19" fmla="*/ 93 h 325"/>
              <a:gd name="T20" fmla="*/ 384 w 488"/>
              <a:gd name="T21" fmla="*/ 93 h 325"/>
              <a:gd name="T22" fmla="*/ 407 w 488"/>
              <a:gd name="T23" fmla="*/ 99 h 325"/>
              <a:gd name="T24" fmla="*/ 427 w 488"/>
              <a:gd name="T25" fmla="*/ 107 h 325"/>
              <a:gd name="T26" fmla="*/ 446 w 488"/>
              <a:gd name="T27" fmla="*/ 119 h 325"/>
              <a:gd name="T28" fmla="*/ 462 w 488"/>
              <a:gd name="T29" fmla="*/ 136 h 325"/>
              <a:gd name="T30" fmla="*/ 474 w 488"/>
              <a:gd name="T31" fmla="*/ 154 h 325"/>
              <a:gd name="T32" fmla="*/ 483 w 488"/>
              <a:gd name="T33" fmla="*/ 175 h 325"/>
              <a:gd name="T34" fmla="*/ 487 w 488"/>
              <a:gd name="T35" fmla="*/ 197 h 325"/>
              <a:gd name="T36" fmla="*/ 488 w 488"/>
              <a:gd name="T37" fmla="*/ 209 h 325"/>
              <a:gd name="T38" fmla="*/ 486 w 488"/>
              <a:gd name="T39" fmla="*/ 232 h 325"/>
              <a:gd name="T40" fmla="*/ 479 w 488"/>
              <a:gd name="T41" fmla="*/ 254 h 325"/>
              <a:gd name="T42" fmla="*/ 469 w 488"/>
              <a:gd name="T43" fmla="*/ 273 h 325"/>
              <a:gd name="T44" fmla="*/ 454 w 488"/>
              <a:gd name="T45" fmla="*/ 291 h 325"/>
              <a:gd name="T46" fmla="*/ 437 w 488"/>
              <a:gd name="T47" fmla="*/ 305 h 325"/>
              <a:gd name="T48" fmla="*/ 418 w 488"/>
              <a:gd name="T49" fmla="*/ 316 h 325"/>
              <a:gd name="T50" fmla="*/ 396 w 488"/>
              <a:gd name="T51" fmla="*/ 322 h 325"/>
              <a:gd name="T52" fmla="*/ 372 w 488"/>
              <a:gd name="T53" fmla="*/ 325 h 325"/>
              <a:gd name="T54" fmla="*/ 97 w 488"/>
              <a:gd name="T55" fmla="*/ 325 h 325"/>
              <a:gd name="T56" fmla="*/ 77 w 488"/>
              <a:gd name="T57" fmla="*/ 323 h 325"/>
              <a:gd name="T58" fmla="*/ 59 w 488"/>
              <a:gd name="T59" fmla="*/ 318 h 325"/>
              <a:gd name="T60" fmla="*/ 42 w 488"/>
              <a:gd name="T61" fmla="*/ 308 h 325"/>
              <a:gd name="T62" fmla="*/ 28 w 488"/>
              <a:gd name="T63" fmla="*/ 297 h 325"/>
              <a:gd name="T64" fmla="*/ 16 w 488"/>
              <a:gd name="T65" fmla="*/ 282 h 325"/>
              <a:gd name="T66" fmla="*/ 8 w 488"/>
              <a:gd name="T67" fmla="*/ 266 h 325"/>
              <a:gd name="T68" fmla="*/ 2 w 488"/>
              <a:gd name="T69" fmla="*/ 248 h 325"/>
              <a:gd name="T70" fmla="*/ 0 w 488"/>
              <a:gd name="T71" fmla="*/ 229 h 325"/>
              <a:gd name="T72" fmla="*/ 0 w 488"/>
              <a:gd name="T73" fmla="*/ 219 h 325"/>
              <a:gd name="T74" fmla="*/ 3 w 488"/>
              <a:gd name="T75" fmla="*/ 203 h 325"/>
              <a:gd name="T76" fmla="*/ 10 w 488"/>
              <a:gd name="T77" fmla="*/ 187 h 325"/>
              <a:gd name="T78" fmla="*/ 18 w 488"/>
              <a:gd name="T79" fmla="*/ 173 h 325"/>
              <a:gd name="T80" fmla="*/ 29 w 488"/>
              <a:gd name="T81" fmla="*/ 160 h 325"/>
              <a:gd name="T82" fmla="*/ 42 w 488"/>
              <a:gd name="T83" fmla="*/ 149 h 325"/>
              <a:gd name="T84" fmla="*/ 56 w 488"/>
              <a:gd name="T85" fmla="*/ 141 h 325"/>
              <a:gd name="T86" fmla="*/ 73 w 488"/>
              <a:gd name="T87" fmla="*/ 135 h 325"/>
              <a:gd name="T88" fmla="*/ 81 w 488"/>
              <a:gd name="T89" fmla="*/ 134 h 325"/>
              <a:gd name="T90" fmla="*/ 87 w 488"/>
              <a:gd name="T91" fmla="*/ 106 h 325"/>
              <a:gd name="T92" fmla="*/ 97 w 488"/>
              <a:gd name="T93" fmla="*/ 81 h 325"/>
              <a:gd name="T94" fmla="*/ 111 w 488"/>
              <a:gd name="T95" fmla="*/ 59 h 325"/>
              <a:gd name="T96" fmla="*/ 129 w 488"/>
              <a:gd name="T97" fmla="*/ 39 h 325"/>
              <a:gd name="T98" fmla="*/ 151 w 488"/>
              <a:gd name="T99" fmla="*/ 23 h 325"/>
              <a:gd name="T100" fmla="*/ 175 w 488"/>
              <a:gd name="T101" fmla="*/ 11 h 325"/>
              <a:gd name="T102" fmla="*/ 201 w 488"/>
              <a:gd name="T103" fmla="*/ 3 h 325"/>
              <a:gd name="T104" fmla="*/ 229 w 488"/>
              <a:gd name="T10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8" h="325">
                <a:moveTo>
                  <a:pt x="229" y="0"/>
                </a:moveTo>
                <a:lnTo>
                  <a:pt x="229" y="0"/>
                </a:lnTo>
                <a:lnTo>
                  <a:pt x="240" y="1"/>
                </a:lnTo>
                <a:lnTo>
                  <a:pt x="252" y="2"/>
                </a:lnTo>
                <a:lnTo>
                  <a:pt x="262" y="4"/>
                </a:lnTo>
                <a:lnTo>
                  <a:pt x="273" y="8"/>
                </a:lnTo>
                <a:lnTo>
                  <a:pt x="284" y="11"/>
                </a:lnTo>
                <a:lnTo>
                  <a:pt x="294" y="15"/>
                </a:lnTo>
                <a:lnTo>
                  <a:pt x="304" y="21"/>
                </a:lnTo>
                <a:lnTo>
                  <a:pt x="312" y="26"/>
                </a:lnTo>
                <a:lnTo>
                  <a:pt x="321" y="33"/>
                </a:lnTo>
                <a:lnTo>
                  <a:pt x="330" y="40"/>
                </a:lnTo>
                <a:lnTo>
                  <a:pt x="337" y="48"/>
                </a:lnTo>
                <a:lnTo>
                  <a:pt x="344" y="55"/>
                </a:lnTo>
                <a:lnTo>
                  <a:pt x="350" y="64"/>
                </a:lnTo>
                <a:lnTo>
                  <a:pt x="357" y="74"/>
                </a:lnTo>
                <a:lnTo>
                  <a:pt x="362" y="84"/>
                </a:lnTo>
                <a:lnTo>
                  <a:pt x="367" y="93"/>
                </a:lnTo>
                <a:lnTo>
                  <a:pt x="367" y="93"/>
                </a:lnTo>
                <a:lnTo>
                  <a:pt x="372" y="93"/>
                </a:lnTo>
                <a:lnTo>
                  <a:pt x="372" y="93"/>
                </a:lnTo>
                <a:lnTo>
                  <a:pt x="384" y="93"/>
                </a:lnTo>
                <a:lnTo>
                  <a:pt x="396" y="96"/>
                </a:lnTo>
                <a:lnTo>
                  <a:pt x="407" y="99"/>
                </a:lnTo>
                <a:lnTo>
                  <a:pt x="418" y="102"/>
                </a:lnTo>
                <a:lnTo>
                  <a:pt x="427" y="107"/>
                </a:lnTo>
                <a:lnTo>
                  <a:pt x="437" y="113"/>
                </a:lnTo>
                <a:lnTo>
                  <a:pt x="446" y="119"/>
                </a:lnTo>
                <a:lnTo>
                  <a:pt x="454" y="127"/>
                </a:lnTo>
                <a:lnTo>
                  <a:pt x="462" y="136"/>
                </a:lnTo>
                <a:lnTo>
                  <a:pt x="469" y="144"/>
                </a:lnTo>
                <a:lnTo>
                  <a:pt x="474" y="154"/>
                </a:lnTo>
                <a:lnTo>
                  <a:pt x="479" y="164"/>
                </a:lnTo>
                <a:lnTo>
                  <a:pt x="483" y="175"/>
                </a:lnTo>
                <a:lnTo>
                  <a:pt x="486" y="186"/>
                </a:lnTo>
                <a:lnTo>
                  <a:pt x="487" y="197"/>
                </a:lnTo>
                <a:lnTo>
                  <a:pt x="488" y="209"/>
                </a:lnTo>
                <a:lnTo>
                  <a:pt x="488" y="209"/>
                </a:lnTo>
                <a:lnTo>
                  <a:pt x="487" y="221"/>
                </a:lnTo>
                <a:lnTo>
                  <a:pt x="486" y="232"/>
                </a:lnTo>
                <a:lnTo>
                  <a:pt x="483" y="243"/>
                </a:lnTo>
                <a:lnTo>
                  <a:pt x="479" y="254"/>
                </a:lnTo>
                <a:lnTo>
                  <a:pt x="474" y="265"/>
                </a:lnTo>
                <a:lnTo>
                  <a:pt x="469" y="273"/>
                </a:lnTo>
                <a:lnTo>
                  <a:pt x="462" y="283"/>
                </a:lnTo>
                <a:lnTo>
                  <a:pt x="454" y="291"/>
                </a:lnTo>
                <a:lnTo>
                  <a:pt x="446" y="298"/>
                </a:lnTo>
                <a:lnTo>
                  <a:pt x="437" y="305"/>
                </a:lnTo>
                <a:lnTo>
                  <a:pt x="427" y="311"/>
                </a:lnTo>
                <a:lnTo>
                  <a:pt x="418" y="316"/>
                </a:lnTo>
                <a:lnTo>
                  <a:pt x="407" y="320"/>
                </a:lnTo>
                <a:lnTo>
                  <a:pt x="396" y="322"/>
                </a:lnTo>
                <a:lnTo>
                  <a:pt x="384" y="324"/>
                </a:lnTo>
                <a:lnTo>
                  <a:pt x="372" y="325"/>
                </a:lnTo>
                <a:lnTo>
                  <a:pt x="97" y="325"/>
                </a:lnTo>
                <a:lnTo>
                  <a:pt x="97" y="325"/>
                </a:lnTo>
                <a:lnTo>
                  <a:pt x="87" y="324"/>
                </a:lnTo>
                <a:lnTo>
                  <a:pt x="77" y="323"/>
                </a:lnTo>
                <a:lnTo>
                  <a:pt x="68" y="321"/>
                </a:lnTo>
                <a:lnTo>
                  <a:pt x="59" y="318"/>
                </a:lnTo>
                <a:lnTo>
                  <a:pt x="51" y="314"/>
                </a:lnTo>
                <a:lnTo>
                  <a:pt x="42" y="308"/>
                </a:lnTo>
                <a:lnTo>
                  <a:pt x="35" y="303"/>
                </a:lnTo>
                <a:lnTo>
                  <a:pt x="28" y="297"/>
                </a:lnTo>
                <a:lnTo>
                  <a:pt x="22" y="290"/>
                </a:lnTo>
                <a:lnTo>
                  <a:pt x="16" y="282"/>
                </a:lnTo>
                <a:lnTo>
                  <a:pt x="12" y="274"/>
                </a:lnTo>
                <a:lnTo>
                  <a:pt x="8" y="266"/>
                </a:lnTo>
                <a:lnTo>
                  <a:pt x="4" y="257"/>
                </a:lnTo>
                <a:lnTo>
                  <a:pt x="2" y="248"/>
                </a:lnTo>
                <a:lnTo>
                  <a:pt x="1" y="239"/>
                </a:lnTo>
                <a:lnTo>
                  <a:pt x="0" y="229"/>
                </a:lnTo>
                <a:lnTo>
                  <a:pt x="0" y="229"/>
                </a:lnTo>
                <a:lnTo>
                  <a:pt x="0" y="219"/>
                </a:lnTo>
                <a:lnTo>
                  <a:pt x="2" y="211"/>
                </a:lnTo>
                <a:lnTo>
                  <a:pt x="3" y="203"/>
                </a:lnTo>
                <a:lnTo>
                  <a:pt x="7" y="194"/>
                </a:lnTo>
                <a:lnTo>
                  <a:pt x="10" y="187"/>
                </a:lnTo>
                <a:lnTo>
                  <a:pt x="14" y="179"/>
                </a:lnTo>
                <a:lnTo>
                  <a:pt x="18" y="173"/>
                </a:lnTo>
                <a:lnTo>
                  <a:pt x="24" y="166"/>
                </a:lnTo>
                <a:lnTo>
                  <a:pt x="29" y="160"/>
                </a:lnTo>
                <a:lnTo>
                  <a:pt x="35" y="154"/>
                </a:lnTo>
                <a:lnTo>
                  <a:pt x="42" y="149"/>
                </a:lnTo>
                <a:lnTo>
                  <a:pt x="49" y="144"/>
                </a:lnTo>
                <a:lnTo>
                  <a:pt x="56" y="141"/>
                </a:lnTo>
                <a:lnTo>
                  <a:pt x="64" y="138"/>
                </a:lnTo>
                <a:lnTo>
                  <a:pt x="73" y="135"/>
                </a:lnTo>
                <a:lnTo>
                  <a:pt x="81" y="134"/>
                </a:lnTo>
                <a:lnTo>
                  <a:pt x="81" y="134"/>
                </a:lnTo>
                <a:lnTo>
                  <a:pt x="84" y="119"/>
                </a:lnTo>
                <a:lnTo>
                  <a:pt x="87" y="106"/>
                </a:lnTo>
                <a:lnTo>
                  <a:pt x="91" y="93"/>
                </a:lnTo>
                <a:lnTo>
                  <a:pt x="97" y="81"/>
                </a:lnTo>
                <a:lnTo>
                  <a:pt x="103" y="70"/>
                </a:lnTo>
                <a:lnTo>
                  <a:pt x="111" y="59"/>
                </a:lnTo>
                <a:lnTo>
                  <a:pt x="119" y="48"/>
                </a:lnTo>
                <a:lnTo>
                  <a:pt x="129" y="39"/>
                </a:lnTo>
                <a:lnTo>
                  <a:pt x="139" y="30"/>
                </a:lnTo>
                <a:lnTo>
                  <a:pt x="151" y="23"/>
                </a:lnTo>
                <a:lnTo>
                  <a:pt x="162" y="16"/>
                </a:lnTo>
                <a:lnTo>
                  <a:pt x="175" y="11"/>
                </a:lnTo>
                <a:lnTo>
                  <a:pt x="188" y="7"/>
                </a:lnTo>
                <a:lnTo>
                  <a:pt x="201" y="3"/>
                </a:lnTo>
                <a:lnTo>
                  <a:pt x="215" y="1"/>
                </a:lnTo>
                <a:lnTo>
                  <a:pt x="229" y="0"/>
                </a:lnTo>
                <a:lnTo>
                  <a:pt x="229" y="0"/>
                </a:lnTo>
                <a:close/>
              </a:path>
            </a:pathLst>
          </a:custGeom>
          <a:solidFill>
            <a:schemeClr val="accent5">
              <a:alpha val="60000"/>
            </a:schemeClr>
          </a:solid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buClr>
                <a:srgbClr val="CC9900"/>
              </a:buClr>
            </a:pPr>
            <a:r>
              <a:rPr lang="zh-CN" altLang="en-US" sz="1200" b="1" dirty="0">
                <a:solidFill>
                  <a:schemeClr val="bg1"/>
                </a:solidFill>
                <a:latin typeface="微软雅黑" panose="020B0503020204020204" pitchFamily="34" charset="-122"/>
                <a:ea typeface="微软雅黑" panose="020B0503020204020204" pitchFamily="34" charset="-122"/>
              </a:rPr>
              <a:t>华</a:t>
            </a:r>
            <a:r>
              <a:rPr lang="zh-CN" altLang="en-US" sz="1200" b="1" dirty="0" smtClean="0">
                <a:solidFill>
                  <a:schemeClr val="bg1"/>
                </a:solidFill>
                <a:latin typeface="微软雅黑" panose="020B0503020204020204" pitchFamily="34" charset="-122"/>
                <a:ea typeface="微软雅黑" panose="020B0503020204020204" pitchFamily="34" charset="-122"/>
              </a:rPr>
              <a:t>为私有</a:t>
            </a:r>
            <a:r>
              <a:rPr lang="zh-CN" altLang="en-US" sz="1200" b="1" dirty="0" smtClean="0">
                <a:solidFill>
                  <a:schemeClr val="bg1"/>
                </a:solidFill>
                <a:latin typeface="微软雅黑" panose="020B0503020204020204" pitchFamily="34" charset="-122"/>
                <a:ea typeface="微软雅黑" panose="020B0503020204020204" pitchFamily="34" charset="-122"/>
              </a:rPr>
              <a:t>云</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 name="云形 7"/>
          <p:cNvSpPr/>
          <p:nvPr/>
        </p:nvSpPr>
        <p:spPr>
          <a:xfrm>
            <a:off x="1665905" y="5401093"/>
            <a:ext cx="498366" cy="263803"/>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云形 152"/>
          <p:cNvSpPr/>
          <p:nvPr/>
        </p:nvSpPr>
        <p:spPr>
          <a:xfrm>
            <a:off x="2857664" y="5400046"/>
            <a:ext cx="498366" cy="263803"/>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0" name="直接连接符 9"/>
          <p:cNvCxnSpPr>
            <a:stCxn id="8" idx="3"/>
          </p:cNvCxnSpPr>
          <p:nvPr/>
        </p:nvCxnSpPr>
        <p:spPr>
          <a:xfrm flipV="1">
            <a:off x="1915088" y="5029748"/>
            <a:ext cx="24424" cy="386428"/>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 name="直接连接符 11"/>
          <p:cNvCxnSpPr>
            <a:endCxn id="153" idx="3"/>
          </p:cNvCxnSpPr>
          <p:nvPr/>
        </p:nvCxnSpPr>
        <p:spPr>
          <a:xfrm>
            <a:off x="2944969" y="5117219"/>
            <a:ext cx="161878" cy="297910"/>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4" name="直接连接符 13"/>
          <p:cNvCxnSpPr>
            <a:stCxn id="179" idx="0"/>
            <a:endCxn id="153" idx="1"/>
          </p:cNvCxnSpPr>
          <p:nvPr/>
        </p:nvCxnSpPr>
        <p:spPr>
          <a:xfrm flipH="1" flipV="1">
            <a:off x="3106847" y="5663568"/>
            <a:ext cx="167342" cy="33031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 name="直接连接符 15"/>
          <p:cNvCxnSpPr>
            <a:stCxn id="8" idx="0"/>
            <a:endCxn id="153" idx="2"/>
          </p:cNvCxnSpPr>
          <p:nvPr/>
        </p:nvCxnSpPr>
        <p:spPr>
          <a:xfrm flipV="1">
            <a:off x="2163856" y="5531948"/>
            <a:ext cx="695354" cy="1047"/>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7" name="任意多边形 16"/>
          <p:cNvSpPr/>
          <p:nvPr/>
        </p:nvSpPr>
        <p:spPr>
          <a:xfrm>
            <a:off x="1720516" y="5498255"/>
            <a:ext cx="1479884" cy="469408"/>
          </a:xfrm>
          <a:custGeom>
            <a:avLst/>
            <a:gdLst>
              <a:gd name="connsiteX0" fmla="*/ 0 w 1479884"/>
              <a:gd name="connsiteY0" fmla="*/ 469408 h 469408"/>
              <a:gd name="connsiteX1" fmla="*/ 733926 w 1479884"/>
              <a:gd name="connsiteY1" fmla="*/ 177 h 469408"/>
              <a:gd name="connsiteX2" fmla="*/ 1479884 w 1479884"/>
              <a:gd name="connsiteY2" fmla="*/ 409250 h 469408"/>
            </a:gdLst>
            <a:ahLst/>
            <a:cxnLst>
              <a:cxn ang="0">
                <a:pos x="connsiteX0" y="connsiteY0"/>
              </a:cxn>
              <a:cxn ang="0">
                <a:pos x="connsiteX1" y="connsiteY1"/>
              </a:cxn>
              <a:cxn ang="0">
                <a:pos x="connsiteX2" y="connsiteY2"/>
              </a:cxn>
            </a:cxnLst>
            <a:rect l="l" t="t" r="r" b="b"/>
            <a:pathLst>
              <a:path w="1479884" h="469408">
                <a:moveTo>
                  <a:pt x="0" y="469408"/>
                </a:moveTo>
                <a:cubicBezTo>
                  <a:pt x="243639" y="239805"/>
                  <a:pt x="487279" y="10203"/>
                  <a:pt x="733926" y="177"/>
                </a:cubicBezTo>
                <a:cubicBezTo>
                  <a:pt x="980573" y="-9849"/>
                  <a:pt x="1479884" y="409250"/>
                  <a:pt x="1479884" y="409250"/>
                </a:cubicBezTo>
              </a:path>
            </a:pathLst>
          </a:custGeom>
          <a:noFill/>
          <a:ln>
            <a:solidFill>
              <a:schemeClr val="bg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直接连接符 153"/>
          <p:cNvCxnSpPr/>
          <p:nvPr/>
        </p:nvCxnSpPr>
        <p:spPr bwMode="auto">
          <a:xfrm flipH="1">
            <a:off x="6373370" y="5540488"/>
            <a:ext cx="215063" cy="469495"/>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58" name="圆角矩形 157"/>
          <p:cNvSpPr/>
          <p:nvPr/>
        </p:nvSpPr>
        <p:spPr>
          <a:xfrm>
            <a:off x="5923985" y="4554508"/>
            <a:ext cx="788734" cy="177665"/>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PACS</a:t>
            </a:r>
            <a:endParaRPr lang="zh-CN" altLang="en-US" sz="1100" dirty="0">
              <a:solidFill>
                <a:schemeClr val="bg1"/>
              </a:solidFill>
              <a:latin typeface="微软雅黑" panose="020B0503020204020204" pitchFamily="34" charset="-122"/>
              <a:ea typeface="微软雅黑" panose="020B0503020204020204" pitchFamily="34" charset="-122"/>
            </a:endParaRPr>
          </a:p>
        </p:txBody>
      </p:sp>
      <p:pic>
        <p:nvPicPr>
          <p:cNvPr id="159" name="图片 158"/>
          <p:cNvPicPr>
            <a:picLocks noChangeAspect="1"/>
          </p:cNvPicPr>
          <p:nvPr/>
        </p:nvPicPr>
        <p:blipFill>
          <a:blip r:embed="rId5"/>
          <a:stretch>
            <a:fillRect/>
          </a:stretch>
        </p:blipFill>
        <p:spPr>
          <a:xfrm>
            <a:off x="9072471" y="4412622"/>
            <a:ext cx="345550" cy="604541"/>
          </a:xfrm>
          <a:prstGeom prst="rect">
            <a:avLst/>
          </a:prstGeom>
        </p:spPr>
      </p:pic>
      <p:sp>
        <p:nvSpPr>
          <p:cNvPr id="160" name="圆角矩形 159"/>
          <p:cNvSpPr/>
          <p:nvPr/>
        </p:nvSpPr>
        <p:spPr>
          <a:xfrm>
            <a:off x="6880426" y="4554508"/>
            <a:ext cx="788734" cy="177665"/>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RIS</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7849068" y="4562490"/>
            <a:ext cx="974249" cy="177665"/>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智能诊断</a:t>
            </a:r>
            <a:endParaRPr lang="zh-CN" altLang="en-US" sz="1100" dirty="0">
              <a:solidFill>
                <a:schemeClr val="bg1"/>
              </a:solidFill>
              <a:latin typeface="微软雅黑" panose="020B0503020204020204" pitchFamily="34" charset="-122"/>
              <a:ea typeface="微软雅黑" panose="020B0503020204020204" pitchFamily="34" charset="-122"/>
            </a:endParaRPr>
          </a:p>
        </p:txBody>
      </p:sp>
      <p:pic>
        <p:nvPicPr>
          <p:cNvPr id="163" name="图片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323" y="5216409"/>
            <a:ext cx="534569" cy="156359"/>
          </a:xfrm>
          <a:prstGeom prst="rect">
            <a:avLst/>
          </a:prstGeom>
        </p:spPr>
      </p:pic>
      <p:pic>
        <p:nvPicPr>
          <p:cNvPr id="164" name="图片 1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791" y="5101434"/>
            <a:ext cx="534569" cy="156359"/>
          </a:xfrm>
          <a:prstGeom prst="rect">
            <a:avLst/>
          </a:prstGeom>
        </p:spPr>
      </p:pic>
      <p:pic>
        <p:nvPicPr>
          <p:cNvPr id="165" name="图片 1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782" y="5247160"/>
            <a:ext cx="534569" cy="156359"/>
          </a:xfrm>
          <a:prstGeom prst="rect">
            <a:avLst/>
          </a:prstGeom>
        </p:spPr>
      </p:pic>
      <p:pic>
        <p:nvPicPr>
          <p:cNvPr id="166" name="图片 1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250" y="5132185"/>
            <a:ext cx="534569" cy="156359"/>
          </a:xfrm>
          <a:prstGeom prst="rect">
            <a:avLst/>
          </a:prstGeom>
        </p:spPr>
      </p:pic>
      <p:pic>
        <p:nvPicPr>
          <p:cNvPr id="167" name="图片 1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319" y="5247160"/>
            <a:ext cx="534569" cy="156359"/>
          </a:xfrm>
          <a:prstGeom prst="rect">
            <a:avLst/>
          </a:prstGeom>
        </p:spPr>
      </p:pic>
      <p:pic>
        <p:nvPicPr>
          <p:cNvPr id="168" name="图片 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787" y="5132185"/>
            <a:ext cx="534569" cy="156359"/>
          </a:xfrm>
          <a:prstGeom prst="rect">
            <a:avLst/>
          </a:prstGeom>
        </p:spPr>
      </p:pic>
      <p:sp>
        <p:nvSpPr>
          <p:cNvPr id="169" name="Freeform 247"/>
          <p:cNvSpPr>
            <a:spLocks/>
          </p:cNvSpPr>
          <p:nvPr/>
        </p:nvSpPr>
        <p:spPr bwMode="auto">
          <a:xfrm>
            <a:off x="6266310" y="4855130"/>
            <a:ext cx="2037518" cy="353531"/>
          </a:xfrm>
          <a:custGeom>
            <a:avLst/>
            <a:gdLst>
              <a:gd name="T0" fmla="*/ 229 w 488"/>
              <a:gd name="T1" fmla="*/ 0 h 325"/>
              <a:gd name="T2" fmla="*/ 252 w 488"/>
              <a:gd name="T3" fmla="*/ 2 h 325"/>
              <a:gd name="T4" fmla="*/ 273 w 488"/>
              <a:gd name="T5" fmla="*/ 8 h 325"/>
              <a:gd name="T6" fmla="*/ 294 w 488"/>
              <a:gd name="T7" fmla="*/ 15 h 325"/>
              <a:gd name="T8" fmla="*/ 312 w 488"/>
              <a:gd name="T9" fmla="*/ 26 h 325"/>
              <a:gd name="T10" fmla="*/ 330 w 488"/>
              <a:gd name="T11" fmla="*/ 40 h 325"/>
              <a:gd name="T12" fmla="*/ 344 w 488"/>
              <a:gd name="T13" fmla="*/ 55 h 325"/>
              <a:gd name="T14" fmla="*/ 357 w 488"/>
              <a:gd name="T15" fmla="*/ 74 h 325"/>
              <a:gd name="T16" fmla="*/ 367 w 488"/>
              <a:gd name="T17" fmla="*/ 93 h 325"/>
              <a:gd name="T18" fmla="*/ 372 w 488"/>
              <a:gd name="T19" fmla="*/ 93 h 325"/>
              <a:gd name="T20" fmla="*/ 384 w 488"/>
              <a:gd name="T21" fmla="*/ 93 h 325"/>
              <a:gd name="T22" fmla="*/ 407 w 488"/>
              <a:gd name="T23" fmla="*/ 99 h 325"/>
              <a:gd name="T24" fmla="*/ 427 w 488"/>
              <a:gd name="T25" fmla="*/ 107 h 325"/>
              <a:gd name="T26" fmla="*/ 446 w 488"/>
              <a:gd name="T27" fmla="*/ 119 h 325"/>
              <a:gd name="T28" fmla="*/ 462 w 488"/>
              <a:gd name="T29" fmla="*/ 136 h 325"/>
              <a:gd name="T30" fmla="*/ 474 w 488"/>
              <a:gd name="T31" fmla="*/ 154 h 325"/>
              <a:gd name="T32" fmla="*/ 483 w 488"/>
              <a:gd name="T33" fmla="*/ 175 h 325"/>
              <a:gd name="T34" fmla="*/ 487 w 488"/>
              <a:gd name="T35" fmla="*/ 197 h 325"/>
              <a:gd name="T36" fmla="*/ 488 w 488"/>
              <a:gd name="T37" fmla="*/ 209 h 325"/>
              <a:gd name="T38" fmla="*/ 486 w 488"/>
              <a:gd name="T39" fmla="*/ 232 h 325"/>
              <a:gd name="T40" fmla="*/ 479 w 488"/>
              <a:gd name="T41" fmla="*/ 254 h 325"/>
              <a:gd name="T42" fmla="*/ 469 w 488"/>
              <a:gd name="T43" fmla="*/ 273 h 325"/>
              <a:gd name="T44" fmla="*/ 454 w 488"/>
              <a:gd name="T45" fmla="*/ 291 h 325"/>
              <a:gd name="T46" fmla="*/ 437 w 488"/>
              <a:gd name="T47" fmla="*/ 305 h 325"/>
              <a:gd name="T48" fmla="*/ 418 w 488"/>
              <a:gd name="T49" fmla="*/ 316 h 325"/>
              <a:gd name="T50" fmla="*/ 396 w 488"/>
              <a:gd name="T51" fmla="*/ 322 h 325"/>
              <a:gd name="T52" fmla="*/ 372 w 488"/>
              <a:gd name="T53" fmla="*/ 325 h 325"/>
              <a:gd name="T54" fmla="*/ 97 w 488"/>
              <a:gd name="T55" fmla="*/ 325 h 325"/>
              <a:gd name="T56" fmla="*/ 77 w 488"/>
              <a:gd name="T57" fmla="*/ 323 h 325"/>
              <a:gd name="T58" fmla="*/ 59 w 488"/>
              <a:gd name="T59" fmla="*/ 318 h 325"/>
              <a:gd name="T60" fmla="*/ 42 w 488"/>
              <a:gd name="T61" fmla="*/ 308 h 325"/>
              <a:gd name="T62" fmla="*/ 28 w 488"/>
              <a:gd name="T63" fmla="*/ 297 h 325"/>
              <a:gd name="T64" fmla="*/ 16 w 488"/>
              <a:gd name="T65" fmla="*/ 282 h 325"/>
              <a:gd name="T66" fmla="*/ 8 w 488"/>
              <a:gd name="T67" fmla="*/ 266 h 325"/>
              <a:gd name="T68" fmla="*/ 2 w 488"/>
              <a:gd name="T69" fmla="*/ 248 h 325"/>
              <a:gd name="T70" fmla="*/ 0 w 488"/>
              <a:gd name="T71" fmla="*/ 229 h 325"/>
              <a:gd name="T72" fmla="*/ 0 w 488"/>
              <a:gd name="T73" fmla="*/ 219 h 325"/>
              <a:gd name="T74" fmla="*/ 3 w 488"/>
              <a:gd name="T75" fmla="*/ 203 h 325"/>
              <a:gd name="T76" fmla="*/ 10 w 488"/>
              <a:gd name="T77" fmla="*/ 187 h 325"/>
              <a:gd name="T78" fmla="*/ 18 w 488"/>
              <a:gd name="T79" fmla="*/ 173 h 325"/>
              <a:gd name="T80" fmla="*/ 29 w 488"/>
              <a:gd name="T81" fmla="*/ 160 h 325"/>
              <a:gd name="T82" fmla="*/ 42 w 488"/>
              <a:gd name="T83" fmla="*/ 149 h 325"/>
              <a:gd name="T84" fmla="*/ 56 w 488"/>
              <a:gd name="T85" fmla="*/ 141 h 325"/>
              <a:gd name="T86" fmla="*/ 73 w 488"/>
              <a:gd name="T87" fmla="*/ 135 h 325"/>
              <a:gd name="T88" fmla="*/ 81 w 488"/>
              <a:gd name="T89" fmla="*/ 134 h 325"/>
              <a:gd name="T90" fmla="*/ 87 w 488"/>
              <a:gd name="T91" fmla="*/ 106 h 325"/>
              <a:gd name="T92" fmla="*/ 97 w 488"/>
              <a:gd name="T93" fmla="*/ 81 h 325"/>
              <a:gd name="T94" fmla="*/ 111 w 488"/>
              <a:gd name="T95" fmla="*/ 59 h 325"/>
              <a:gd name="T96" fmla="*/ 129 w 488"/>
              <a:gd name="T97" fmla="*/ 39 h 325"/>
              <a:gd name="T98" fmla="*/ 151 w 488"/>
              <a:gd name="T99" fmla="*/ 23 h 325"/>
              <a:gd name="T100" fmla="*/ 175 w 488"/>
              <a:gd name="T101" fmla="*/ 11 h 325"/>
              <a:gd name="T102" fmla="*/ 201 w 488"/>
              <a:gd name="T103" fmla="*/ 3 h 325"/>
              <a:gd name="T104" fmla="*/ 229 w 488"/>
              <a:gd name="T10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8" h="325">
                <a:moveTo>
                  <a:pt x="229" y="0"/>
                </a:moveTo>
                <a:lnTo>
                  <a:pt x="229" y="0"/>
                </a:lnTo>
                <a:lnTo>
                  <a:pt x="240" y="1"/>
                </a:lnTo>
                <a:lnTo>
                  <a:pt x="252" y="2"/>
                </a:lnTo>
                <a:lnTo>
                  <a:pt x="262" y="4"/>
                </a:lnTo>
                <a:lnTo>
                  <a:pt x="273" y="8"/>
                </a:lnTo>
                <a:lnTo>
                  <a:pt x="284" y="11"/>
                </a:lnTo>
                <a:lnTo>
                  <a:pt x="294" y="15"/>
                </a:lnTo>
                <a:lnTo>
                  <a:pt x="304" y="21"/>
                </a:lnTo>
                <a:lnTo>
                  <a:pt x="312" y="26"/>
                </a:lnTo>
                <a:lnTo>
                  <a:pt x="321" y="33"/>
                </a:lnTo>
                <a:lnTo>
                  <a:pt x="330" y="40"/>
                </a:lnTo>
                <a:lnTo>
                  <a:pt x="337" y="48"/>
                </a:lnTo>
                <a:lnTo>
                  <a:pt x="344" y="55"/>
                </a:lnTo>
                <a:lnTo>
                  <a:pt x="350" y="64"/>
                </a:lnTo>
                <a:lnTo>
                  <a:pt x="357" y="74"/>
                </a:lnTo>
                <a:lnTo>
                  <a:pt x="362" y="84"/>
                </a:lnTo>
                <a:lnTo>
                  <a:pt x="367" y="93"/>
                </a:lnTo>
                <a:lnTo>
                  <a:pt x="367" y="93"/>
                </a:lnTo>
                <a:lnTo>
                  <a:pt x="372" y="93"/>
                </a:lnTo>
                <a:lnTo>
                  <a:pt x="372" y="93"/>
                </a:lnTo>
                <a:lnTo>
                  <a:pt x="384" y="93"/>
                </a:lnTo>
                <a:lnTo>
                  <a:pt x="396" y="96"/>
                </a:lnTo>
                <a:lnTo>
                  <a:pt x="407" y="99"/>
                </a:lnTo>
                <a:lnTo>
                  <a:pt x="418" y="102"/>
                </a:lnTo>
                <a:lnTo>
                  <a:pt x="427" y="107"/>
                </a:lnTo>
                <a:lnTo>
                  <a:pt x="437" y="113"/>
                </a:lnTo>
                <a:lnTo>
                  <a:pt x="446" y="119"/>
                </a:lnTo>
                <a:lnTo>
                  <a:pt x="454" y="127"/>
                </a:lnTo>
                <a:lnTo>
                  <a:pt x="462" y="136"/>
                </a:lnTo>
                <a:lnTo>
                  <a:pt x="469" y="144"/>
                </a:lnTo>
                <a:lnTo>
                  <a:pt x="474" y="154"/>
                </a:lnTo>
                <a:lnTo>
                  <a:pt x="479" y="164"/>
                </a:lnTo>
                <a:lnTo>
                  <a:pt x="483" y="175"/>
                </a:lnTo>
                <a:lnTo>
                  <a:pt x="486" y="186"/>
                </a:lnTo>
                <a:lnTo>
                  <a:pt x="487" y="197"/>
                </a:lnTo>
                <a:lnTo>
                  <a:pt x="488" y="209"/>
                </a:lnTo>
                <a:lnTo>
                  <a:pt x="488" y="209"/>
                </a:lnTo>
                <a:lnTo>
                  <a:pt x="487" y="221"/>
                </a:lnTo>
                <a:lnTo>
                  <a:pt x="486" y="232"/>
                </a:lnTo>
                <a:lnTo>
                  <a:pt x="483" y="243"/>
                </a:lnTo>
                <a:lnTo>
                  <a:pt x="479" y="254"/>
                </a:lnTo>
                <a:lnTo>
                  <a:pt x="474" y="265"/>
                </a:lnTo>
                <a:lnTo>
                  <a:pt x="469" y="273"/>
                </a:lnTo>
                <a:lnTo>
                  <a:pt x="462" y="283"/>
                </a:lnTo>
                <a:lnTo>
                  <a:pt x="454" y="291"/>
                </a:lnTo>
                <a:lnTo>
                  <a:pt x="446" y="298"/>
                </a:lnTo>
                <a:lnTo>
                  <a:pt x="437" y="305"/>
                </a:lnTo>
                <a:lnTo>
                  <a:pt x="427" y="311"/>
                </a:lnTo>
                <a:lnTo>
                  <a:pt x="418" y="316"/>
                </a:lnTo>
                <a:lnTo>
                  <a:pt x="407" y="320"/>
                </a:lnTo>
                <a:lnTo>
                  <a:pt x="396" y="322"/>
                </a:lnTo>
                <a:lnTo>
                  <a:pt x="384" y="324"/>
                </a:lnTo>
                <a:lnTo>
                  <a:pt x="372" y="325"/>
                </a:lnTo>
                <a:lnTo>
                  <a:pt x="97" y="325"/>
                </a:lnTo>
                <a:lnTo>
                  <a:pt x="97" y="325"/>
                </a:lnTo>
                <a:lnTo>
                  <a:pt x="87" y="324"/>
                </a:lnTo>
                <a:lnTo>
                  <a:pt x="77" y="323"/>
                </a:lnTo>
                <a:lnTo>
                  <a:pt x="68" y="321"/>
                </a:lnTo>
                <a:lnTo>
                  <a:pt x="59" y="318"/>
                </a:lnTo>
                <a:lnTo>
                  <a:pt x="51" y="314"/>
                </a:lnTo>
                <a:lnTo>
                  <a:pt x="42" y="308"/>
                </a:lnTo>
                <a:lnTo>
                  <a:pt x="35" y="303"/>
                </a:lnTo>
                <a:lnTo>
                  <a:pt x="28" y="297"/>
                </a:lnTo>
                <a:lnTo>
                  <a:pt x="22" y="290"/>
                </a:lnTo>
                <a:lnTo>
                  <a:pt x="16" y="282"/>
                </a:lnTo>
                <a:lnTo>
                  <a:pt x="12" y="274"/>
                </a:lnTo>
                <a:lnTo>
                  <a:pt x="8" y="266"/>
                </a:lnTo>
                <a:lnTo>
                  <a:pt x="4" y="257"/>
                </a:lnTo>
                <a:lnTo>
                  <a:pt x="2" y="248"/>
                </a:lnTo>
                <a:lnTo>
                  <a:pt x="1" y="239"/>
                </a:lnTo>
                <a:lnTo>
                  <a:pt x="0" y="229"/>
                </a:lnTo>
                <a:lnTo>
                  <a:pt x="0" y="229"/>
                </a:lnTo>
                <a:lnTo>
                  <a:pt x="0" y="219"/>
                </a:lnTo>
                <a:lnTo>
                  <a:pt x="2" y="211"/>
                </a:lnTo>
                <a:lnTo>
                  <a:pt x="3" y="203"/>
                </a:lnTo>
                <a:lnTo>
                  <a:pt x="7" y="194"/>
                </a:lnTo>
                <a:lnTo>
                  <a:pt x="10" y="187"/>
                </a:lnTo>
                <a:lnTo>
                  <a:pt x="14" y="179"/>
                </a:lnTo>
                <a:lnTo>
                  <a:pt x="18" y="173"/>
                </a:lnTo>
                <a:lnTo>
                  <a:pt x="24" y="166"/>
                </a:lnTo>
                <a:lnTo>
                  <a:pt x="29" y="160"/>
                </a:lnTo>
                <a:lnTo>
                  <a:pt x="35" y="154"/>
                </a:lnTo>
                <a:lnTo>
                  <a:pt x="42" y="149"/>
                </a:lnTo>
                <a:lnTo>
                  <a:pt x="49" y="144"/>
                </a:lnTo>
                <a:lnTo>
                  <a:pt x="56" y="141"/>
                </a:lnTo>
                <a:lnTo>
                  <a:pt x="64" y="138"/>
                </a:lnTo>
                <a:lnTo>
                  <a:pt x="73" y="135"/>
                </a:lnTo>
                <a:lnTo>
                  <a:pt x="81" y="134"/>
                </a:lnTo>
                <a:lnTo>
                  <a:pt x="81" y="134"/>
                </a:lnTo>
                <a:lnTo>
                  <a:pt x="84" y="119"/>
                </a:lnTo>
                <a:lnTo>
                  <a:pt x="87" y="106"/>
                </a:lnTo>
                <a:lnTo>
                  <a:pt x="91" y="93"/>
                </a:lnTo>
                <a:lnTo>
                  <a:pt x="97" y="81"/>
                </a:lnTo>
                <a:lnTo>
                  <a:pt x="103" y="70"/>
                </a:lnTo>
                <a:lnTo>
                  <a:pt x="111" y="59"/>
                </a:lnTo>
                <a:lnTo>
                  <a:pt x="119" y="48"/>
                </a:lnTo>
                <a:lnTo>
                  <a:pt x="129" y="39"/>
                </a:lnTo>
                <a:lnTo>
                  <a:pt x="139" y="30"/>
                </a:lnTo>
                <a:lnTo>
                  <a:pt x="151" y="23"/>
                </a:lnTo>
                <a:lnTo>
                  <a:pt x="162" y="16"/>
                </a:lnTo>
                <a:lnTo>
                  <a:pt x="175" y="11"/>
                </a:lnTo>
                <a:lnTo>
                  <a:pt x="188" y="7"/>
                </a:lnTo>
                <a:lnTo>
                  <a:pt x="201" y="3"/>
                </a:lnTo>
                <a:lnTo>
                  <a:pt x="215" y="1"/>
                </a:lnTo>
                <a:lnTo>
                  <a:pt x="229" y="0"/>
                </a:lnTo>
                <a:lnTo>
                  <a:pt x="229" y="0"/>
                </a:lnTo>
                <a:close/>
              </a:path>
            </a:pathLst>
          </a:custGeom>
          <a:solidFill>
            <a:schemeClr val="accent5">
              <a:alpha val="60000"/>
            </a:schemeClr>
          </a:solid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buClr>
                <a:srgbClr val="CC9900"/>
              </a:buClr>
            </a:pPr>
            <a:r>
              <a:rPr lang="zh-CN" altLang="en-US" sz="1200" b="1" dirty="0">
                <a:solidFill>
                  <a:schemeClr val="bg1"/>
                </a:solidFill>
                <a:latin typeface="微软雅黑" panose="020B0503020204020204" pitchFamily="34" charset="-122"/>
                <a:ea typeface="微软雅黑" panose="020B0503020204020204" pitchFamily="34" charset="-122"/>
              </a:rPr>
              <a:t>华</a:t>
            </a:r>
            <a:r>
              <a:rPr lang="zh-CN" altLang="en-US" sz="1200" b="1" dirty="0" smtClean="0">
                <a:solidFill>
                  <a:schemeClr val="bg1"/>
                </a:solidFill>
                <a:latin typeface="微软雅黑" panose="020B0503020204020204" pitchFamily="34" charset="-122"/>
                <a:ea typeface="微软雅黑" panose="020B0503020204020204" pitchFamily="34" charset="-122"/>
              </a:rPr>
              <a:t>为私有</a:t>
            </a:r>
            <a:r>
              <a:rPr lang="zh-CN" altLang="en-US" sz="1200" b="1" dirty="0" smtClean="0">
                <a:solidFill>
                  <a:schemeClr val="bg1"/>
                </a:solidFill>
                <a:latin typeface="微软雅黑" panose="020B0503020204020204" pitchFamily="34" charset="-122"/>
                <a:ea typeface="微软雅黑" panose="020B0503020204020204" pitchFamily="34" charset="-122"/>
              </a:rPr>
              <a:t>云</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72" name="云形 171"/>
          <p:cNvSpPr/>
          <p:nvPr/>
        </p:nvSpPr>
        <p:spPr>
          <a:xfrm>
            <a:off x="6428983" y="5460747"/>
            <a:ext cx="498366" cy="263803"/>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3" name="云形 172"/>
          <p:cNvSpPr/>
          <p:nvPr/>
        </p:nvSpPr>
        <p:spPr>
          <a:xfrm>
            <a:off x="7620742" y="5459700"/>
            <a:ext cx="498366" cy="263803"/>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74" name="直接连接符 173"/>
          <p:cNvCxnSpPr>
            <a:stCxn id="172" idx="3"/>
          </p:cNvCxnSpPr>
          <p:nvPr/>
        </p:nvCxnSpPr>
        <p:spPr>
          <a:xfrm flipV="1">
            <a:off x="6678166" y="5089402"/>
            <a:ext cx="24424" cy="386428"/>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5" name="直接连接符 174"/>
          <p:cNvCxnSpPr>
            <a:endCxn id="173" idx="3"/>
          </p:cNvCxnSpPr>
          <p:nvPr/>
        </p:nvCxnSpPr>
        <p:spPr>
          <a:xfrm>
            <a:off x="7708047" y="5176873"/>
            <a:ext cx="161878" cy="297910"/>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0" name="直接连接符 179"/>
          <p:cNvCxnSpPr>
            <a:endCxn id="173" idx="1"/>
          </p:cNvCxnSpPr>
          <p:nvPr/>
        </p:nvCxnSpPr>
        <p:spPr>
          <a:xfrm flipH="1" flipV="1">
            <a:off x="7869925" y="5723222"/>
            <a:ext cx="167342" cy="33031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1" name="直接连接符 180"/>
          <p:cNvCxnSpPr>
            <a:stCxn id="172" idx="0"/>
            <a:endCxn id="173" idx="2"/>
          </p:cNvCxnSpPr>
          <p:nvPr/>
        </p:nvCxnSpPr>
        <p:spPr>
          <a:xfrm flipV="1">
            <a:off x="6926934" y="5591602"/>
            <a:ext cx="695354" cy="1047"/>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82" name="任意多边形 181"/>
          <p:cNvSpPr/>
          <p:nvPr/>
        </p:nvSpPr>
        <p:spPr>
          <a:xfrm>
            <a:off x="6483594" y="5557909"/>
            <a:ext cx="1479884" cy="469408"/>
          </a:xfrm>
          <a:custGeom>
            <a:avLst/>
            <a:gdLst>
              <a:gd name="connsiteX0" fmla="*/ 0 w 1479884"/>
              <a:gd name="connsiteY0" fmla="*/ 469408 h 469408"/>
              <a:gd name="connsiteX1" fmla="*/ 733926 w 1479884"/>
              <a:gd name="connsiteY1" fmla="*/ 177 h 469408"/>
              <a:gd name="connsiteX2" fmla="*/ 1479884 w 1479884"/>
              <a:gd name="connsiteY2" fmla="*/ 409250 h 469408"/>
            </a:gdLst>
            <a:ahLst/>
            <a:cxnLst>
              <a:cxn ang="0">
                <a:pos x="connsiteX0" y="connsiteY0"/>
              </a:cxn>
              <a:cxn ang="0">
                <a:pos x="connsiteX1" y="connsiteY1"/>
              </a:cxn>
              <a:cxn ang="0">
                <a:pos x="connsiteX2" y="connsiteY2"/>
              </a:cxn>
            </a:cxnLst>
            <a:rect l="l" t="t" r="r" b="b"/>
            <a:pathLst>
              <a:path w="1479884" h="469408">
                <a:moveTo>
                  <a:pt x="0" y="469408"/>
                </a:moveTo>
                <a:cubicBezTo>
                  <a:pt x="243639" y="239805"/>
                  <a:pt x="487279" y="10203"/>
                  <a:pt x="733926" y="177"/>
                </a:cubicBezTo>
                <a:cubicBezTo>
                  <a:pt x="980573" y="-9849"/>
                  <a:pt x="1479884" y="409250"/>
                  <a:pt x="1479884" y="409250"/>
                </a:cubicBezTo>
              </a:path>
            </a:pathLst>
          </a:custGeom>
          <a:noFill/>
          <a:ln>
            <a:solidFill>
              <a:schemeClr val="bg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文本框 182"/>
          <p:cNvSpPr txBox="1"/>
          <p:nvPr/>
        </p:nvSpPr>
        <p:spPr>
          <a:xfrm>
            <a:off x="8855328" y="5038823"/>
            <a:ext cx="837354" cy="276999"/>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前置</a:t>
            </a: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209" name="圆角矩形 208"/>
          <p:cNvSpPr/>
          <p:nvPr/>
        </p:nvSpPr>
        <p:spPr bwMode="auto">
          <a:xfrm>
            <a:off x="2060885" y="5618374"/>
            <a:ext cx="789180" cy="138021"/>
          </a:xfrm>
          <a:prstGeom prst="roundRect">
            <a:avLst/>
          </a:prstGeom>
          <a:no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0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影像双活</a:t>
            </a:r>
            <a:endParaRPr kumimoji="0" lang="en-US" sz="10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210" name="圆角矩形 209"/>
          <p:cNvSpPr/>
          <p:nvPr/>
        </p:nvSpPr>
        <p:spPr bwMode="auto">
          <a:xfrm>
            <a:off x="6899052" y="5630882"/>
            <a:ext cx="789180" cy="138021"/>
          </a:xfrm>
          <a:prstGeom prst="roundRect">
            <a:avLst/>
          </a:prstGeom>
          <a:no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0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影像容灾</a:t>
            </a:r>
            <a:endParaRPr kumimoji="0" lang="en-US" sz="10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sp>
        <p:nvSpPr>
          <p:cNvPr id="30" name="任意多边形 29"/>
          <p:cNvSpPr/>
          <p:nvPr/>
        </p:nvSpPr>
        <p:spPr>
          <a:xfrm>
            <a:off x="6034485" y="5690838"/>
            <a:ext cx="631010" cy="264791"/>
          </a:xfrm>
          <a:custGeom>
            <a:avLst/>
            <a:gdLst>
              <a:gd name="connsiteX0" fmla="*/ 17399 w 631010"/>
              <a:gd name="connsiteY0" fmla="*/ 240727 h 264791"/>
              <a:gd name="connsiteX1" fmla="*/ 77557 w 631010"/>
              <a:gd name="connsiteY1" fmla="*/ 96 h 264791"/>
              <a:gd name="connsiteX2" fmla="*/ 631010 w 631010"/>
              <a:gd name="connsiteY2" fmla="*/ 264791 h 264791"/>
            </a:gdLst>
            <a:ahLst/>
            <a:cxnLst>
              <a:cxn ang="0">
                <a:pos x="connsiteX0" y="connsiteY0"/>
              </a:cxn>
              <a:cxn ang="0">
                <a:pos x="connsiteX1" y="connsiteY1"/>
              </a:cxn>
              <a:cxn ang="0">
                <a:pos x="connsiteX2" y="connsiteY2"/>
              </a:cxn>
            </a:cxnLst>
            <a:rect l="l" t="t" r="r" b="b"/>
            <a:pathLst>
              <a:path w="631010" h="264791">
                <a:moveTo>
                  <a:pt x="17399" y="240727"/>
                </a:moveTo>
                <a:cubicBezTo>
                  <a:pt x="-3656" y="118406"/>
                  <a:pt x="-24711" y="-3915"/>
                  <a:pt x="77557" y="96"/>
                </a:cubicBezTo>
                <a:cubicBezTo>
                  <a:pt x="179825" y="4107"/>
                  <a:pt x="631010" y="264791"/>
                  <a:pt x="631010" y="264791"/>
                </a:cubicBezTo>
              </a:path>
            </a:pathLst>
          </a:custGeom>
          <a:noFill/>
          <a:ln>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图片 2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460" y="6264099"/>
            <a:ext cx="534569" cy="156359"/>
          </a:xfrm>
          <a:prstGeom prst="rect">
            <a:avLst/>
          </a:prstGeom>
        </p:spPr>
      </p:pic>
      <p:pic>
        <p:nvPicPr>
          <p:cNvPr id="212" name="图片 2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460" y="6129524"/>
            <a:ext cx="534569" cy="156359"/>
          </a:xfrm>
          <a:prstGeom prst="rect">
            <a:avLst/>
          </a:prstGeom>
        </p:spPr>
      </p:pic>
      <p:pic>
        <p:nvPicPr>
          <p:cNvPr id="214" name="图片 2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460" y="5994950"/>
            <a:ext cx="534569" cy="156359"/>
          </a:xfrm>
          <a:prstGeom prst="rect">
            <a:avLst/>
          </a:prstGeom>
        </p:spPr>
      </p:pic>
      <p:sp>
        <p:nvSpPr>
          <p:cNvPr id="215" name="圆角矩形 214"/>
          <p:cNvSpPr/>
          <p:nvPr/>
        </p:nvSpPr>
        <p:spPr bwMode="auto">
          <a:xfrm>
            <a:off x="5636611" y="5552817"/>
            <a:ext cx="789180" cy="138021"/>
          </a:xfrm>
          <a:prstGeom prst="roundRect">
            <a:avLst/>
          </a:prstGeom>
          <a:no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000" b="0" i="0" u="none" strike="noStrike" cap="none" normalizeH="0" baseline="0" dirty="0" smtClean="0">
                <a:ln>
                  <a:noFill/>
                </a:ln>
                <a:solidFill>
                  <a:srgbClr val="00B0F0"/>
                </a:solidFill>
                <a:effectLst/>
                <a:latin typeface="微软雅黑" panose="020B0503020204020204" pitchFamily="34" charset="-122"/>
                <a:ea typeface="微软雅黑" panose="020B0503020204020204" pitchFamily="34" charset="-122"/>
              </a:rPr>
              <a:t>自动分级</a:t>
            </a:r>
            <a:endParaRPr kumimoji="0" lang="en-US" sz="1000" b="0" i="0" u="none" strike="noStrike" cap="none" normalizeH="0" baseline="0" dirty="0" smtClean="0">
              <a:ln>
                <a:noFill/>
              </a:ln>
              <a:solidFill>
                <a:srgbClr val="00B0F0"/>
              </a:solidFill>
              <a:effectLst/>
              <a:latin typeface="微软雅黑" panose="020B0503020204020204" pitchFamily="34" charset="-122"/>
              <a:ea typeface="微软雅黑" panose="020B0503020204020204" pitchFamily="34" charset="-122"/>
            </a:endParaRPr>
          </a:p>
        </p:txBody>
      </p:sp>
      <p:sp>
        <p:nvSpPr>
          <p:cNvPr id="133" name="Freeform 247"/>
          <p:cNvSpPr>
            <a:spLocks/>
          </p:cNvSpPr>
          <p:nvPr/>
        </p:nvSpPr>
        <p:spPr bwMode="auto">
          <a:xfrm>
            <a:off x="4421782" y="1517251"/>
            <a:ext cx="1652896" cy="248147"/>
          </a:xfrm>
          <a:custGeom>
            <a:avLst/>
            <a:gdLst>
              <a:gd name="T0" fmla="*/ 229 w 488"/>
              <a:gd name="T1" fmla="*/ 0 h 325"/>
              <a:gd name="T2" fmla="*/ 252 w 488"/>
              <a:gd name="T3" fmla="*/ 2 h 325"/>
              <a:gd name="T4" fmla="*/ 273 w 488"/>
              <a:gd name="T5" fmla="*/ 8 h 325"/>
              <a:gd name="T6" fmla="*/ 294 w 488"/>
              <a:gd name="T7" fmla="*/ 15 h 325"/>
              <a:gd name="T8" fmla="*/ 312 w 488"/>
              <a:gd name="T9" fmla="*/ 26 h 325"/>
              <a:gd name="T10" fmla="*/ 330 w 488"/>
              <a:gd name="T11" fmla="*/ 40 h 325"/>
              <a:gd name="T12" fmla="*/ 344 w 488"/>
              <a:gd name="T13" fmla="*/ 55 h 325"/>
              <a:gd name="T14" fmla="*/ 357 w 488"/>
              <a:gd name="T15" fmla="*/ 74 h 325"/>
              <a:gd name="T16" fmla="*/ 367 w 488"/>
              <a:gd name="T17" fmla="*/ 93 h 325"/>
              <a:gd name="T18" fmla="*/ 372 w 488"/>
              <a:gd name="T19" fmla="*/ 93 h 325"/>
              <a:gd name="T20" fmla="*/ 384 w 488"/>
              <a:gd name="T21" fmla="*/ 93 h 325"/>
              <a:gd name="T22" fmla="*/ 407 w 488"/>
              <a:gd name="T23" fmla="*/ 99 h 325"/>
              <a:gd name="T24" fmla="*/ 427 w 488"/>
              <a:gd name="T25" fmla="*/ 107 h 325"/>
              <a:gd name="T26" fmla="*/ 446 w 488"/>
              <a:gd name="T27" fmla="*/ 119 h 325"/>
              <a:gd name="T28" fmla="*/ 462 w 488"/>
              <a:gd name="T29" fmla="*/ 136 h 325"/>
              <a:gd name="T30" fmla="*/ 474 w 488"/>
              <a:gd name="T31" fmla="*/ 154 h 325"/>
              <a:gd name="T32" fmla="*/ 483 w 488"/>
              <a:gd name="T33" fmla="*/ 175 h 325"/>
              <a:gd name="T34" fmla="*/ 487 w 488"/>
              <a:gd name="T35" fmla="*/ 197 h 325"/>
              <a:gd name="T36" fmla="*/ 488 w 488"/>
              <a:gd name="T37" fmla="*/ 209 h 325"/>
              <a:gd name="T38" fmla="*/ 486 w 488"/>
              <a:gd name="T39" fmla="*/ 232 h 325"/>
              <a:gd name="T40" fmla="*/ 479 w 488"/>
              <a:gd name="T41" fmla="*/ 254 h 325"/>
              <a:gd name="T42" fmla="*/ 469 w 488"/>
              <a:gd name="T43" fmla="*/ 273 h 325"/>
              <a:gd name="T44" fmla="*/ 454 w 488"/>
              <a:gd name="T45" fmla="*/ 291 h 325"/>
              <a:gd name="T46" fmla="*/ 437 w 488"/>
              <a:gd name="T47" fmla="*/ 305 h 325"/>
              <a:gd name="T48" fmla="*/ 418 w 488"/>
              <a:gd name="T49" fmla="*/ 316 h 325"/>
              <a:gd name="T50" fmla="*/ 396 w 488"/>
              <a:gd name="T51" fmla="*/ 322 h 325"/>
              <a:gd name="T52" fmla="*/ 372 w 488"/>
              <a:gd name="T53" fmla="*/ 325 h 325"/>
              <a:gd name="T54" fmla="*/ 97 w 488"/>
              <a:gd name="T55" fmla="*/ 325 h 325"/>
              <a:gd name="T56" fmla="*/ 77 w 488"/>
              <a:gd name="T57" fmla="*/ 323 h 325"/>
              <a:gd name="T58" fmla="*/ 59 w 488"/>
              <a:gd name="T59" fmla="*/ 318 h 325"/>
              <a:gd name="T60" fmla="*/ 42 w 488"/>
              <a:gd name="T61" fmla="*/ 308 h 325"/>
              <a:gd name="T62" fmla="*/ 28 w 488"/>
              <a:gd name="T63" fmla="*/ 297 h 325"/>
              <a:gd name="T64" fmla="*/ 16 w 488"/>
              <a:gd name="T65" fmla="*/ 282 h 325"/>
              <a:gd name="T66" fmla="*/ 8 w 488"/>
              <a:gd name="T67" fmla="*/ 266 h 325"/>
              <a:gd name="T68" fmla="*/ 2 w 488"/>
              <a:gd name="T69" fmla="*/ 248 h 325"/>
              <a:gd name="T70" fmla="*/ 0 w 488"/>
              <a:gd name="T71" fmla="*/ 229 h 325"/>
              <a:gd name="T72" fmla="*/ 0 w 488"/>
              <a:gd name="T73" fmla="*/ 219 h 325"/>
              <a:gd name="T74" fmla="*/ 3 w 488"/>
              <a:gd name="T75" fmla="*/ 203 h 325"/>
              <a:gd name="T76" fmla="*/ 10 w 488"/>
              <a:gd name="T77" fmla="*/ 187 h 325"/>
              <a:gd name="T78" fmla="*/ 18 w 488"/>
              <a:gd name="T79" fmla="*/ 173 h 325"/>
              <a:gd name="T80" fmla="*/ 29 w 488"/>
              <a:gd name="T81" fmla="*/ 160 h 325"/>
              <a:gd name="T82" fmla="*/ 42 w 488"/>
              <a:gd name="T83" fmla="*/ 149 h 325"/>
              <a:gd name="T84" fmla="*/ 56 w 488"/>
              <a:gd name="T85" fmla="*/ 141 h 325"/>
              <a:gd name="T86" fmla="*/ 73 w 488"/>
              <a:gd name="T87" fmla="*/ 135 h 325"/>
              <a:gd name="T88" fmla="*/ 81 w 488"/>
              <a:gd name="T89" fmla="*/ 134 h 325"/>
              <a:gd name="T90" fmla="*/ 87 w 488"/>
              <a:gd name="T91" fmla="*/ 106 h 325"/>
              <a:gd name="T92" fmla="*/ 97 w 488"/>
              <a:gd name="T93" fmla="*/ 81 h 325"/>
              <a:gd name="T94" fmla="*/ 111 w 488"/>
              <a:gd name="T95" fmla="*/ 59 h 325"/>
              <a:gd name="T96" fmla="*/ 129 w 488"/>
              <a:gd name="T97" fmla="*/ 39 h 325"/>
              <a:gd name="T98" fmla="*/ 151 w 488"/>
              <a:gd name="T99" fmla="*/ 23 h 325"/>
              <a:gd name="T100" fmla="*/ 175 w 488"/>
              <a:gd name="T101" fmla="*/ 11 h 325"/>
              <a:gd name="T102" fmla="*/ 201 w 488"/>
              <a:gd name="T103" fmla="*/ 3 h 325"/>
              <a:gd name="T104" fmla="*/ 229 w 488"/>
              <a:gd name="T10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8" h="325">
                <a:moveTo>
                  <a:pt x="229" y="0"/>
                </a:moveTo>
                <a:lnTo>
                  <a:pt x="229" y="0"/>
                </a:lnTo>
                <a:lnTo>
                  <a:pt x="240" y="1"/>
                </a:lnTo>
                <a:lnTo>
                  <a:pt x="252" y="2"/>
                </a:lnTo>
                <a:lnTo>
                  <a:pt x="262" y="4"/>
                </a:lnTo>
                <a:lnTo>
                  <a:pt x="273" y="8"/>
                </a:lnTo>
                <a:lnTo>
                  <a:pt x="284" y="11"/>
                </a:lnTo>
                <a:lnTo>
                  <a:pt x="294" y="15"/>
                </a:lnTo>
                <a:lnTo>
                  <a:pt x="304" y="21"/>
                </a:lnTo>
                <a:lnTo>
                  <a:pt x="312" y="26"/>
                </a:lnTo>
                <a:lnTo>
                  <a:pt x="321" y="33"/>
                </a:lnTo>
                <a:lnTo>
                  <a:pt x="330" y="40"/>
                </a:lnTo>
                <a:lnTo>
                  <a:pt x="337" y="48"/>
                </a:lnTo>
                <a:lnTo>
                  <a:pt x="344" y="55"/>
                </a:lnTo>
                <a:lnTo>
                  <a:pt x="350" y="64"/>
                </a:lnTo>
                <a:lnTo>
                  <a:pt x="357" y="74"/>
                </a:lnTo>
                <a:lnTo>
                  <a:pt x="362" y="84"/>
                </a:lnTo>
                <a:lnTo>
                  <a:pt x="367" y="93"/>
                </a:lnTo>
                <a:lnTo>
                  <a:pt x="367" y="93"/>
                </a:lnTo>
                <a:lnTo>
                  <a:pt x="372" y="93"/>
                </a:lnTo>
                <a:lnTo>
                  <a:pt x="372" y="93"/>
                </a:lnTo>
                <a:lnTo>
                  <a:pt x="384" y="93"/>
                </a:lnTo>
                <a:lnTo>
                  <a:pt x="396" y="96"/>
                </a:lnTo>
                <a:lnTo>
                  <a:pt x="407" y="99"/>
                </a:lnTo>
                <a:lnTo>
                  <a:pt x="418" y="102"/>
                </a:lnTo>
                <a:lnTo>
                  <a:pt x="427" y="107"/>
                </a:lnTo>
                <a:lnTo>
                  <a:pt x="437" y="113"/>
                </a:lnTo>
                <a:lnTo>
                  <a:pt x="446" y="119"/>
                </a:lnTo>
                <a:lnTo>
                  <a:pt x="454" y="127"/>
                </a:lnTo>
                <a:lnTo>
                  <a:pt x="462" y="136"/>
                </a:lnTo>
                <a:lnTo>
                  <a:pt x="469" y="144"/>
                </a:lnTo>
                <a:lnTo>
                  <a:pt x="474" y="154"/>
                </a:lnTo>
                <a:lnTo>
                  <a:pt x="479" y="164"/>
                </a:lnTo>
                <a:lnTo>
                  <a:pt x="483" y="175"/>
                </a:lnTo>
                <a:lnTo>
                  <a:pt x="486" y="186"/>
                </a:lnTo>
                <a:lnTo>
                  <a:pt x="487" y="197"/>
                </a:lnTo>
                <a:lnTo>
                  <a:pt x="488" y="209"/>
                </a:lnTo>
                <a:lnTo>
                  <a:pt x="488" y="209"/>
                </a:lnTo>
                <a:lnTo>
                  <a:pt x="487" y="221"/>
                </a:lnTo>
                <a:lnTo>
                  <a:pt x="486" y="232"/>
                </a:lnTo>
                <a:lnTo>
                  <a:pt x="483" y="243"/>
                </a:lnTo>
                <a:lnTo>
                  <a:pt x="479" y="254"/>
                </a:lnTo>
                <a:lnTo>
                  <a:pt x="474" y="265"/>
                </a:lnTo>
                <a:lnTo>
                  <a:pt x="469" y="273"/>
                </a:lnTo>
                <a:lnTo>
                  <a:pt x="462" y="283"/>
                </a:lnTo>
                <a:lnTo>
                  <a:pt x="454" y="291"/>
                </a:lnTo>
                <a:lnTo>
                  <a:pt x="446" y="298"/>
                </a:lnTo>
                <a:lnTo>
                  <a:pt x="437" y="305"/>
                </a:lnTo>
                <a:lnTo>
                  <a:pt x="427" y="311"/>
                </a:lnTo>
                <a:lnTo>
                  <a:pt x="418" y="316"/>
                </a:lnTo>
                <a:lnTo>
                  <a:pt x="407" y="320"/>
                </a:lnTo>
                <a:lnTo>
                  <a:pt x="396" y="322"/>
                </a:lnTo>
                <a:lnTo>
                  <a:pt x="384" y="324"/>
                </a:lnTo>
                <a:lnTo>
                  <a:pt x="372" y="325"/>
                </a:lnTo>
                <a:lnTo>
                  <a:pt x="97" y="325"/>
                </a:lnTo>
                <a:lnTo>
                  <a:pt x="97" y="325"/>
                </a:lnTo>
                <a:lnTo>
                  <a:pt x="87" y="324"/>
                </a:lnTo>
                <a:lnTo>
                  <a:pt x="77" y="323"/>
                </a:lnTo>
                <a:lnTo>
                  <a:pt x="68" y="321"/>
                </a:lnTo>
                <a:lnTo>
                  <a:pt x="59" y="318"/>
                </a:lnTo>
                <a:lnTo>
                  <a:pt x="51" y="314"/>
                </a:lnTo>
                <a:lnTo>
                  <a:pt x="42" y="308"/>
                </a:lnTo>
                <a:lnTo>
                  <a:pt x="35" y="303"/>
                </a:lnTo>
                <a:lnTo>
                  <a:pt x="28" y="297"/>
                </a:lnTo>
                <a:lnTo>
                  <a:pt x="22" y="290"/>
                </a:lnTo>
                <a:lnTo>
                  <a:pt x="16" y="282"/>
                </a:lnTo>
                <a:lnTo>
                  <a:pt x="12" y="274"/>
                </a:lnTo>
                <a:lnTo>
                  <a:pt x="8" y="266"/>
                </a:lnTo>
                <a:lnTo>
                  <a:pt x="4" y="257"/>
                </a:lnTo>
                <a:lnTo>
                  <a:pt x="2" y="248"/>
                </a:lnTo>
                <a:lnTo>
                  <a:pt x="1" y="239"/>
                </a:lnTo>
                <a:lnTo>
                  <a:pt x="0" y="229"/>
                </a:lnTo>
                <a:lnTo>
                  <a:pt x="0" y="229"/>
                </a:lnTo>
                <a:lnTo>
                  <a:pt x="0" y="219"/>
                </a:lnTo>
                <a:lnTo>
                  <a:pt x="2" y="211"/>
                </a:lnTo>
                <a:lnTo>
                  <a:pt x="3" y="203"/>
                </a:lnTo>
                <a:lnTo>
                  <a:pt x="7" y="194"/>
                </a:lnTo>
                <a:lnTo>
                  <a:pt x="10" y="187"/>
                </a:lnTo>
                <a:lnTo>
                  <a:pt x="14" y="179"/>
                </a:lnTo>
                <a:lnTo>
                  <a:pt x="18" y="173"/>
                </a:lnTo>
                <a:lnTo>
                  <a:pt x="24" y="166"/>
                </a:lnTo>
                <a:lnTo>
                  <a:pt x="29" y="160"/>
                </a:lnTo>
                <a:lnTo>
                  <a:pt x="35" y="154"/>
                </a:lnTo>
                <a:lnTo>
                  <a:pt x="42" y="149"/>
                </a:lnTo>
                <a:lnTo>
                  <a:pt x="49" y="144"/>
                </a:lnTo>
                <a:lnTo>
                  <a:pt x="56" y="141"/>
                </a:lnTo>
                <a:lnTo>
                  <a:pt x="64" y="138"/>
                </a:lnTo>
                <a:lnTo>
                  <a:pt x="73" y="135"/>
                </a:lnTo>
                <a:lnTo>
                  <a:pt x="81" y="134"/>
                </a:lnTo>
                <a:lnTo>
                  <a:pt x="81" y="134"/>
                </a:lnTo>
                <a:lnTo>
                  <a:pt x="84" y="119"/>
                </a:lnTo>
                <a:lnTo>
                  <a:pt x="87" y="106"/>
                </a:lnTo>
                <a:lnTo>
                  <a:pt x="91" y="93"/>
                </a:lnTo>
                <a:lnTo>
                  <a:pt x="97" y="81"/>
                </a:lnTo>
                <a:lnTo>
                  <a:pt x="103" y="70"/>
                </a:lnTo>
                <a:lnTo>
                  <a:pt x="111" y="59"/>
                </a:lnTo>
                <a:lnTo>
                  <a:pt x="119" y="48"/>
                </a:lnTo>
                <a:lnTo>
                  <a:pt x="129" y="39"/>
                </a:lnTo>
                <a:lnTo>
                  <a:pt x="139" y="30"/>
                </a:lnTo>
                <a:lnTo>
                  <a:pt x="151" y="23"/>
                </a:lnTo>
                <a:lnTo>
                  <a:pt x="162" y="16"/>
                </a:lnTo>
                <a:lnTo>
                  <a:pt x="175" y="11"/>
                </a:lnTo>
                <a:lnTo>
                  <a:pt x="188" y="7"/>
                </a:lnTo>
                <a:lnTo>
                  <a:pt x="201" y="3"/>
                </a:lnTo>
                <a:lnTo>
                  <a:pt x="215" y="1"/>
                </a:lnTo>
                <a:lnTo>
                  <a:pt x="229" y="0"/>
                </a:lnTo>
                <a:lnTo>
                  <a:pt x="229" y="0"/>
                </a:lnTo>
                <a:close/>
              </a:path>
            </a:pathLst>
          </a:custGeom>
          <a:solidFill>
            <a:schemeClr val="accent5">
              <a:alpha val="60000"/>
            </a:schemeClr>
          </a:solid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buClr>
                <a:srgbClr val="CC9900"/>
              </a:buClr>
            </a:pPr>
            <a:r>
              <a:rPr lang="zh-CN" altLang="en-US" sz="1200" b="1" dirty="0">
                <a:solidFill>
                  <a:schemeClr val="bg1"/>
                </a:solidFill>
                <a:latin typeface="微软雅黑" panose="020B0503020204020204" pitchFamily="34" charset="-122"/>
                <a:ea typeface="微软雅黑" panose="020B0503020204020204" pitchFamily="34" charset="-122"/>
              </a:rPr>
              <a:t>华为云</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pic>
        <p:nvPicPr>
          <p:cNvPr id="285" name="图片 2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237" y="3391762"/>
            <a:ext cx="534569" cy="156359"/>
          </a:xfrm>
          <a:prstGeom prst="rect">
            <a:avLst/>
          </a:prstGeom>
        </p:spPr>
      </p:pic>
      <p:pic>
        <p:nvPicPr>
          <p:cNvPr id="286" name="图片 2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674" y="3225723"/>
            <a:ext cx="534569" cy="156359"/>
          </a:xfrm>
          <a:prstGeom prst="rect">
            <a:avLst/>
          </a:prstGeom>
        </p:spPr>
      </p:pic>
      <p:pic>
        <p:nvPicPr>
          <p:cNvPr id="287" name="图片 2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493" y="3424482"/>
            <a:ext cx="534569" cy="156359"/>
          </a:xfrm>
          <a:prstGeom prst="rect">
            <a:avLst/>
          </a:prstGeom>
        </p:spPr>
      </p:pic>
      <p:pic>
        <p:nvPicPr>
          <p:cNvPr id="288" name="图片 2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493" y="3289907"/>
            <a:ext cx="534569" cy="156359"/>
          </a:xfrm>
          <a:prstGeom prst="rect">
            <a:avLst/>
          </a:prstGeom>
        </p:spPr>
      </p:pic>
      <p:pic>
        <p:nvPicPr>
          <p:cNvPr id="289" name="图片 2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493" y="3155333"/>
            <a:ext cx="534569" cy="156359"/>
          </a:xfrm>
          <a:prstGeom prst="rect">
            <a:avLst/>
          </a:prstGeom>
        </p:spPr>
      </p:pic>
      <p:cxnSp>
        <p:nvCxnSpPr>
          <p:cNvPr id="291" name="直接连接符 290"/>
          <p:cNvCxnSpPr/>
          <p:nvPr/>
        </p:nvCxnSpPr>
        <p:spPr bwMode="auto">
          <a:xfrm flipH="1">
            <a:off x="8719503" y="2700871"/>
            <a:ext cx="215063" cy="469495"/>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92" name="圆角矩形 291"/>
          <p:cNvSpPr/>
          <p:nvPr/>
        </p:nvSpPr>
        <p:spPr>
          <a:xfrm>
            <a:off x="7644480" y="1571071"/>
            <a:ext cx="788734" cy="465870"/>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区域</a:t>
            </a:r>
            <a:r>
              <a:rPr lang="en-US" altLang="zh-CN" sz="1100" dirty="0" smtClean="0">
                <a:solidFill>
                  <a:schemeClr val="bg1"/>
                </a:solidFill>
                <a:latin typeface="微软雅黑" panose="020B0503020204020204" pitchFamily="34" charset="-122"/>
                <a:ea typeface="微软雅黑" panose="020B0503020204020204" pitchFamily="34" charset="-122"/>
              </a:rPr>
              <a:t>PACS</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93" name="圆角矩形 292"/>
          <p:cNvSpPr/>
          <p:nvPr/>
        </p:nvSpPr>
        <p:spPr>
          <a:xfrm>
            <a:off x="8600921" y="1571071"/>
            <a:ext cx="788734" cy="465870"/>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区域</a:t>
            </a:r>
            <a:r>
              <a:rPr lang="en-US" altLang="zh-CN" sz="1100" dirty="0" smtClean="0">
                <a:solidFill>
                  <a:schemeClr val="bg1"/>
                </a:solidFill>
                <a:latin typeface="微软雅黑" panose="020B0503020204020204" pitchFamily="34" charset="-122"/>
                <a:ea typeface="微软雅黑" panose="020B0503020204020204" pitchFamily="34" charset="-122"/>
              </a:rPr>
              <a:t>RIS</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94" name="圆角矩形 293"/>
          <p:cNvSpPr/>
          <p:nvPr/>
        </p:nvSpPr>
        <p:spPr>
          <a:xfrm>
            <a:off x="9569563" y="1579053"/>
            <a:ext cx="974249" cy="465870"/>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智能诊断</a:t>
            </a:r>
            <a:endParaRPr lang="zh-CN" altLang="en-US" sz="1100" dirty="0">
              <a:solidFill>
                <a:schemeClr val="bg1"/>
              </a:solidFill>
              <a:latin typeface="微软雅黑" panose="020B0503020204020204" pitchFamily="34" charset="-122"/>
              <a:ea typeface="微软雅黑" panose="020B0503020204020204" pitchFamily="34" charset="-122"/>
            </a:endParaRPr>
          </a:p>
        </p:txBody>
      </p:sp>
      <p:pic>
        <p:nvPicPr>
          <p:cNvPr id="295" name="图片 2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5456" y="2376792"/>
            <a:ext cx="534569" cy="156359"/>
          </a:xfrm>
          <a:prstGeom prst="rect">
            <a:avLst/>
          </a:prstGeom>
        </p:spPr>
      </p:pic>
      <p:pic>
        <p:nvPicPr>
          <p:cNvPr id="296" name="图片 2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924" y="2261817"/>
            <a:ext cx="534569" cy="156359"/>
          </a:xfrm>
          <a:prstGeom prst="rect">
            <a:avLst/>
          </a:prstGeom>
        </p:spPr>
      </p:pic>
      <p:pic>
        <p:nvPicPr>
          <p:cNvPr id="297" name="图片 2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6915" y="2407543"/>
            <a:ext cx="534569" cy="156359"/>
          </a:xfrm>
          <a:prstGeom prst="rect">
            <a:avLst/>
          </a:prstGeom>
        </p:spPr>
      </p:pic>
      <p:pic>
        <p:nvPicPr>
          <p:cNvPr id="298" name="图片 2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3383" y="2292568"/>
            <a:ext cx="534569" cy="156359"/>
          </a:xfrm>
          <a:prstGeom prst="rect">
            <a:avLst/>
          </a:prstGeom>
        </p:spPr>
      </p:pic>
      <p:pic>
        <p:nvPicPr>
          <p:cNvPr id="299" name="图片 2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0452" y="2407543"/>
            <a:ext cx="534569" cy="156359"/>
          </a:xfrm>
          <a:prstGeom prst="rect">
            <a:avLst/>
          </a:prstGeom>
        </p:spPr>
      </p:pic>
      <p:pic>
        <p:nvPicPr>
          <p:cNvPr id="300" name="图片 2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6920" y="2292568"/>
            <a:ext cx="534569" cy="156359"/>
          </a:xfrm>
          <a:prstGeom prst="rect">
            <a:avLst/>
          </a:prstGeom>
        </p:spPr>
      </p:pic>
      <p:sp>
        <p:nvSpPr>
          <p:cNvPr id="301" name="Freeform 247"/>
          <p:cNvSpPr>
            <a:spLocks/>
          </p:cNvSpPr>
          <p:nvPr/>
        </p:nvSpPr>
        <p:spPr bwMode="auto">
          <a:xfrm>
            <a:off x="8612443" y="2015513"/>
            <a:ext cx="2037518" cy="353531"/>
          </a:xfrm>
          <a:custGeom>
            <a:avLst/>
            <a:gdLst>
              <a:gd name="T0" fmla="*/ 229 w 488"/>
              <a:gd name="T1" fmla="*/ 0 h 325"/>
              <a:gd name="T2" fmla="*/ 252 w 488"/>
              <a:gd name="T3" fmla="*/ 2 h 325"/>
              <a:gd name="T4" fmla="*/ 273 w 488"/>
              <a:gd name="T5" fmla="*/ 8 h 325"/>
              <a:gd name="T6" fmla="*/ 294 w 488"/>
              <a:gd name="T7" fmla="*/ 15 h 325"/>
              <a:gd name="T8" fmla="*/ 312 w 488"/>
              <a:gd name="T9" fmla="*/ 26 h 325"/>
              <a:gd name="T10" fmla="*/ 330 w 488"/>
              <a:gd name="T11" fmla="*/ 40 h 325"/>
              <a:gd name="T12" fmla="*/ 344 w 488"/>
              <a:gd name="T13" fmla="*/ 55 h 325"/>
              <a:gd name="T14" fmla="*/ 357 w 488"/>
              <a:gd name="T15" fmla="*/ 74 h 325"/>
              <a:gd name="T16" fmla="*/ 367 w 488"/>
              <a:gd name="T17" fmla="*/ 93 h 325"/>
              <a:gd name="T18" fmla="*/ 372 w 488"/>
              <a:gd name="T19" fmla="*/ 93 h 325"/>
              <a:gd name="T20" fmla="*/ 384 w 488"/>
              <a:gd name="T21" fmla="*/ 93 h 325"/>
              <a:gd name="T22" fmla="*/ 407 w 488"/>
              <a:gd name="T23" fmla="*/ 99 h 325"/>
              <a:gd name="T24" fmla="*/ 427 w 488"/>
              <a:gd name="T25" fmla="*/ 107 h 325"/>
              <a:gd name="T26" fmla="*/ 446 w 488"/>
              <a:gd name="T27" fmla="*/ 119 h 325"/>
              <a:gd name="T28" fmla="*/ 462 w 488"/>
              <a:gd name="T29" fmla="*/ 136 h 325"/>
              <a:gd name="T30" fmla="*/ 474 w 488"/>
              <a:gd name="T31" fmla="*/ 154 h 325"/>
              <a:gd name="T32" fmla="*/ 483 w 488"/>
              <a:gd name="T33" fmla="*/ 175 h 325"/>
              <a:gd name="T34" fmla="*/ 487 w 488"/>
              <a:gd name="T35" fmla="*/ 197 h 325"/>
              <a:gd name="T36" fmla="*/ 488 w 488"/>
              <a:gd name="T37" fmla="*/ 209 h 325"/>
              <a:gd name="T38" fmla="*/ 486 w 488"/>
              <a:gd name="T39" fmla="*/ 232 h 325"/>
              <a:gd name="T40" fmla="*/ 479 w 488"/>
              <a:gd name="T41" fmla="*/ 254 h 325"/>
              <a:gd name="T42" fmla="*/ 469 w 488"/>
              <a:gd name="T43" fmla="*/ 273 h 325"/>
              <a:gd name="T44" fmla="*/ 454 w 488"/>
              <a:gd name="T45" fmla="*/ 291 h 325"/>
              <a:gd name="T46" fmla="*/ 437 w 488"/>
              <a:gd name="T47" fmla="*/ 305 h 325"/>
              <a:gd name="T48" fmla="*/ 418 w 488"/>
              <a:gd name="T49" fmla="*/ 316 h 325"/>
              <a:gd name="T50" fmla="*/ 396 w 488"/>
              <a:gd name="T51" fmla="*/ 322 h 325"/>
              <a:gd name="T52" fmla="*/ 372 w 488"/>
              <a:gd name="T53" fmla="*/ 325 h 325"/>
              <a:gd name="T54" fmla="*/ 97 w 488"/>
              <a:gd name="T55" fmla="*/ 325 h 325"/>
              <a:gd name="T56" fmla="*/ 77 w 488"/>
              <a:gd name="T57" fmla="*/ 323 h 325"/>
              <a:gd name="T58" fmla="*/ 59 w 488"/>
              <a:gd name="T59" fmla="*/ 318 h 325"/>
              <a:gd name="T60" fmla="*/ 42 w 488"/>
              <a:gd name="T61" fmla="*/ 308 h 325"/>
              <a:gd name="T62" fmla="*/ 28 w 488"/>
              <a:gd name="T63" fmla="*/ 297 h 325"/>
              <a:gd name="T64" fmla="*/ 16 w 488"/>
              <a:gd name="T65" fmla="*/ 282 h 325"/>
              <a:gd name="T66" fmla="*/ 8 w 488"/>
              <a:gd name="T67" fmla="*/ 266 h 325"/>
              <a:gd name="T68" fmla="*/ 2 w 488"/>
              <a:gd name="T69" fmla="*/ 248 h 325"/>
              <a:gd name="T70" fmla="*/ 0 w 488"/>
              <a:gd name="T71" fmla="*/ 229 h 325"/>
              <a:gd name="T72" fmla="*/ 0 w 488"/>
              <a:gd name="T73" fmla="*/ 219 h 325"/>
              <a:gd name="T74" fmla="*/ 3 w 488"/>
              <a:gd name="T75" fmla="*/ 203 h 325"/>
              <a:gd name="T76" fmla="*/ 10 w 488"/>
              <a:gd name="T77" fmla="*/ 187 h 325"/>
              <a:gd name="T78" fmla="*/ 18 w 488"/>
              <a:gd name="T79" fmla="*/ 173 h 325"/>
              <a:gd name="T80" fmla="*/ 29 w 488"/>
              <a:gd name="T81" fmla="*/ 160 h 325"/>
              <a:gd name="T82" fmla="*/ 42 w 488"/>
              <a:gd name="T83" fmla="*/ 149 h 325"/>
              <a:gd name="T84" fmla="*/ 56 w 488"/>
              <a:gd name="T85" fmla="*/ 141 h 325"/>
              <a:gd name="T86" fmla="*/ 73 w 488"/>
              <a:gd name="T87" fmla="*/ 135 h 325"/>
              <a:gd name="T88" fmla="*/ 81 w 488"/>
              <a:gd name="T89" fmla="*/ 134 h 325"/>
              <a:gd name="T90" fmla="*/ 87 w 488"/>
              <a:gd name="T91" fmla="*/ 106 h 325"/>
              <a:gd name="T92" fmla="*/ 97 w 488"/>
              <a:gd name="T93" fmla="*/ 81 h 325"/>
              <a:gd name="T94" fmla="*/ 111 w 488"/>
              <a:gd name="T95" fmla="*/ 59 h 325"/>
              <a:gd name="T96" fmla="*/ 129 w 488"/>
              <a:gd name="T97" fmla="*/ 39 h 325"/>
              <a:gd name="T98" fmla="*/ 151 w 488"/>
              <a:gd name="T99" fmla="*/ 23 h 325"/>
              <a:gd name="T100" fmla="*/ 175 w 488"/>
              <a:gd name="T101" fmla="*/ 11 h 325"/>
              <a:gd name="T102" fmla="*/ 201 w 488"/>
              <a:gd name="T103" fmla="*/ 3 h 325"/>
              <a:gd name="T104" fmla="*/ 229 w 488"/>
              <a:gd name="T10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8" h="325">
                <a:moveTo>
                  <a:pt x="229" y="0"/>
                </a:moveTo>
                <a:lnTo>
                  <a:pt x="229" y="0"/>
                </a:lnTo>
                <a:lnTo>
                  <a:pt x="240" y="1"/>
                </a:lnTo>
                <a:lnTo>
                  <a:pt x="252" y="2"/>
                </a:lnTo>
                <a:lnTo>
                  <a:pt x="262" y="4"/>
                </a:lnTo>
                <a:lnTo>
                  <a:pt x="273" y="8"/>
                </a:lnTo>
                <a:lnTo>
                  <a:pt x="284" y="11"/>
                </a:lnTo>
                <a:lnTo>
                  <a:pt x="294" y="15"/>
                </a:lnTo>
                <a:lnTo>
                  <a:pt x="304" y="21"/>
                </a:lnTo>
                <a:lnTo>
                  <a:pt x="312" y="26"/>
                </a:lnTo>
                <a:lnTo>
                  <a:pt x="321" y="33"/>
                </a:lnTo>
                <a:lnTo>
                  <a:pt x="330" y="40"/>
                </a:lnTo>
                <a:lnTo>
                  <a:pt x="337" y="48"/>
                </a:lnTo>
                <a:lnTo>
                  <a:pt x="344" y="55"/>
                </a:lnTo>
                <a:lnTo>
                  <a:pt x="350" y="64"/>
                </a:lnTo>
                <a:lnTo>
                  <a:pt x="357" y="74"/>
                </a:lnTo>
                <a:lnTo>
                  <a:pt x="362" y="84"/>
                </a:lnTo>
                <a:lnTo>
                  <a:pt x="367" y="93"/>
                </a:lnTo>
                <a:lnTo>
                  <a:pt x="367" y="93"/>
                </a:lnTo>
                <a:lnTo>
                  <a:pt x="372" y="93"/>
                </a:lnTo>
                <a:lnTo>
                  <a:pt x="372" y="93"/>
                </a:lnTo>
                <a:lnTo>
                  <a:pt x="384" y="93"/>
                </a:lnTo>
                <a:lnTo>
                  <a:pt x="396" y="96"/>
                </a:lnTo>
                <a:lnTo>
                  <a:pt x="407" y="99"/>
                </a:lnTo>
                <a:lnTo>
                  <a:pt x="418" y="102"/>
                </a:lnTo>
                <a:lnTo>
                  <a:pt x="427" y="107"/>
                </a:lnTo>
                <a:lnTo>
                  <a:pt x="437" y="113"/>
                </a:lnTo>
                <a:lnTo>
                  <a:pt x="446" y="119"/>
                </a:lnTo>
                <a:lnTo>
                  <a:pt x="454" y="127"/>
                </a:lnTo>
                <a:lnTo>
                  <a:pt x="462" y="136"/>
                </a:lnTo>
                <a:lnTo>
                  <a:pt x="469" y="144"/>
                </a:lnTo>
                <a:lnTo>
                  <a:pt x="474" y="154"/>
                </a:lnTo>
                <a:lnTo>
                  <a:pt x="479" y="164"/>
                </a:lnTo>
                <a:lnTo>
                  <a:pt x="483" y="175"/>
                </a:lnTo>
                <a:lnTo>
                  <a:pt x="486" y="186"/>
                </a:lnTo>
                <a:lnTo>
                  <a:pt x="487" y="197"/>
                </a:lnTo>
                <a:lnTo>
                  <a:pt x="488" y="209"/>
                </a:lnTo>
                <a:lnTo>
                  <a:pt x="488" y="209"/>
                </a:lnTo>
                <a:lnTo>
                  <a:pt x="487" y="221"/>
                </a:lnTo>
                <a:lnTo>
                  <a:pt x="486" y="232"/>
                </a:lnTo>
                <a:lnTo>
                  <a:pt x="483" y="243"/>
                </a:lnTo>
                <a:lnTo>
                  <a:pt x="479" y="254"/>
                </a:lnTo>
                <a:lnTo>
                  <a:pt x="474" y="265"/>
                </a:lnTo>
                <a:lnTo>
                  <a:pt x="469" y="273"/>
                </a:lnTo>
                <a:lnTo>
                  <a:pt x="462" y="283"/>
                </a:lnTo>
                <a:lnTo>
                  <a:pt x="454" y="291"/>
                </a:lnTo>
                <a:lnTo>
                  <a:pt x="446" y="298"/>
                </a:lnTo>
                <a:lnTo>
                  <a:pt x="437" y="305"/>
                </a:lnTo>
                <a:lnTo>
                  <a:pt x="427" y="311"/>
                </a:lnTo>
                <a:lnTo>
                  <a:pt x="418" y="316"/>
                </a:lnTo>
                <a:lnTo>
                  <a:pt x="407" y="320"/>
                </a:lnTo>
                <a:lnTo>
                  <a:pt x="396" y="322"/>
                </a:lnTo>
                <a:lnTo>
                  <a:pt x="384" y="324"/>
                </a:lnTo>
                <a:lnTo>
                  <a:pt x="372" y="325"/>
                </a:lnTo>
                <a:lnTo>
                  <a:pt x="97" y="325"/>
                </a:lnTo>
                <a:lnTo>
                  <a:pt x="97" y="325"/>
                </a:lnTo>
                <a:lnTo>
                  <a:pt x="87" y="324"/>
                </a:lnTo>
                <a:lnTo>
                  <a:pt x="77" y="323"/>
                </a:lnTo>
                <a:lnTo>
                  <a:pt x="68" y="321"/>
                </a:lnTo>
                <a:lnTo>
                  <a:pt x="59" y="318"/>
                </a:lnTo>
                <a:lnTo>
                  <a:pt x="51" y="314"/>
                </a:lnTo>
                <a:lnTo>
                  <a:pt x="42" y="308"/>
                </a:lnTo>
                <a:lnTo>
                  <a:pt x="35" y="303"/>
                </a:lnTo>
                <a:lnTo>
                  <a:pt x="28" y="297"/>
                </a:lnTo>
                <a:lnTo>
                  <a:pt x="22" y="290"/>
                </a:lnTo>
                <a:lnTo>
                  <a:pt x="16" y="282"/>
                </a:lnTo>
                <a:lnTo>
                  <a:pt x="12" y="274"/>
                </a:lnTo>
                <a:lnTo>
                  <a:pt x="8" y="266"/>
                </a:lnTo>
                <a:lnTo>
                  <a:pt x="4" y="257"/>
                </a:lnTo>
                <a:lnTo>
                  <a:pt x="2" y="248"/>
                </a:lnTo>
                <a:lnTo>
                  <a:pt x="1" y="239"/>
                </a:lnTo>
                <a:lnTo>
                  <a:pt x="0" y="229"/>
                </a:lnTo>
                <a:lnTo>
                  <a:pt x="0" y="229"/>
                </a:lnTo>
                <a:lnTo>
                  <a:pt x="0" y="219"/>
                </a:lnTo>
                <a:lnTo>
                  <a:pt x="2" y="211"/>
                </a:lnTo>
                <a:lnTo>
                  <a:pt x="3" y="203"/>
                </a:lnTo>
                <a:lnTo>
                  <a:pt x="7" y="194"/>
                </a:lnTo>
                <a:lnTo>
                  <a:pt x="10" y="187"/>
                </a:lnTo>
                <a:lnTo>
                  <a:pt x="14" y="179"/>
                </a:lnTo>
                <a:lnTo>
                  <a:pt x="18" y="173"/>
                </a:lnTo>
                <a:lnTo>
                  <a:pt x="24" y="166"/>
                </a:lnTo>
                <a:lnTo>
                  <a:pt x="29" y="160"/>
                </a:lnTo>
                <a:lnTo>
                  <a:pt x="35" y="154"/>
                </a:lnTo>
                <a:lnTo>
                  <a:pt x="42" y="149"/>
                </a:lnTo>
                <a:lnTo>
                  <a:pt x="49" y="144"/>
                </a:lnTo>
                <a:lnTo>
                  <a:pt x="56" y="141"/>
                </a:lnTo>
                <a:lnTo>
                  <a:pt x="64" y="138"/>
                </a:lnTo>
                <a:lnTo>
                  <a:pt x="73" y="135"/>
                </a:lnTo>
                <a:lnTo>
                  <a:pt x="81" y="134"/>
                </a:lnTo>
                <a:lnTo>
                  <a:pt x="81" y="134"/>
                </a:lnTo>
                <a:lnTo>
                  <a:pt x="84" y="119"/>
                </a:lnTo>
                <a:lnTo>
                  <a:pt x="87" y="106"/>
                </a:lnTo>
                <a:lnTo>
                  <a:pt x="91" y="93"/>
                </a:lnTo>
                <a:lnTo>
                  <a:pt x="97" y="81"/>
                </a:lnTo>
                <a:lnTo>
                  <a:pt x="103" y="70"/>
                </a:lnTo>
                <a:lnTo>
                  <a:pt x="111" y="59"/>
                </a:lnTo>
                <a:lnTo>
                  <a:pt x="119" y="48"/>
                </a:lnTo>
                <a:lnTo>
                  <a:pt x="129" y="39"/>
                </a:lnTo>
                <a:lnTo>
                  <a:pt x="139" y="30"/>
                </a:lnTo>
                <a:lnTo>
                  <a:pt x="151" y="23"/>
                </a:lnTo>
                <a:lnTo>
                  <a:pt x="162" y="16"/>
                </a:lnTo>
                <a:lnTo>
                  <a:pt x="175" y="11"/>
                </a:lnTo>
                <a:lnTo>
                  <a:pt x="188" y="7"/>
                </a:lnTo>
                <a:lnTo>
                  <a:pt x="201" y="3"/>
                </a:lnTo>
                <a:lnTo>
                  <a:pt x="215" y="1"/>
                </a:lnTo>
                <a:lnTo>
                  <a:pt x="229" y="0"/>
                </a:lnTo>
                <a:lnTo>
                  <a:pt x="229" y="0"/>
                </a:lnTo>
                <a:close/>
              </a:path>
            </a:pathLst>
          </a:custGeom>
          <a:solidFill>
            <a:schemeClr val="accent5">
              <a:alpha val="60000"/>
            </a:schemeClr>
          </a:solid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buClr>
                <a:srgbClr val="CC9900"/>
              </a:buClr>
            </a:pPr>
            <a:r>
              <a:rPr lang="zh-CN" altLang="en-US" sz="1200" b="1" dirty="0">
                <a:solidFill>
                  <a:schemeClr val="bg1"/>
                </a:solidFill>
                <a:latin typeface="微软雅黑" panose="020B0503020204020204" pitchFamily="34" charset="-122"/>
                <a:ea typeface="微软雅黑" panose="020B0503020204020204" pitchFamily="34" charset="-122"/>
              </a:rPr>
              <a:t>华</a:t>
            </a:r>
            <a:r>
              <a:rPr lang="zh-CN" altLang="en-US" sz="1200" b="1" dirty="0" smtClean="0">
                <a:solidFill>
                  <a:schemeClr val="bg1"/>
                </a:solidFill>
                <a:latin typeface="微软雅黑" panose="020B0503020204020204" pitchFamily="34" charset="-122"/>
                <a:ea typeface="微软雅黑" panose="020B0503020204020204" pitchFamily="34" charset="-122"/>
              </a:rPr>
              <a:t>为私有</a:t>
            </a:r>
            <a:r>
              <a:rPr lang="zh-CN" altLang="en-US" sz="1200" b="1" dirty="0" smtClean="0">
                <a:solidFill>
                  <a:schemeClr val="bg1"/>
                </a:solidFill>
                <a:latin typeface="微软雅黑" panose="020B0503020204020204" pitchFamily="34" charset="-122"/>
                <a:ea typeface="微软雅黑" panose="020B0503020204020204" pitchFamily="34" charset="-122"/>
              </a:rPr>
              <a:t>云</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302" name="云形 301"/>
          <p:cNvSpPr/>
          <p:nvPr/>
        </p:nvSpPr>
        <p:spPr>
          <a:xfrm>
            <a:off x="8775116" y="2621130"/>
            <a:ext cx="498366" cy="263803"/>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3" name="云形 302"/>
          <p:cNvSpPr/>
          <p:nvPr/>
        </p:nvSpPr>
        <p:spPr>
          <a:xfrm>
            <a:off x="9966875" y="2620083"/>
            <a:ext cx="498366" cy="263803"/>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304" name="直接连接符 303"/>
          <p:cNvCxnSpPr>
            <a:stCxn id="302" idx="3"/>
          </p:cNvCxnSpPr>
          <p:nvPr/>
        </p:nvCxnSpPr>
        <p:spPr>
          <a:xfrm flipV="1">
            <a:off x="9024299" y="2249785"/>
            <a:ext cx="24424" cy="386428"/>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05" name="直接连接符 304"/>
          <p:cNvCxnSpPr>
            <a:endCxn id="303" idx="3"/>
          </p:cNvCxnSpPr>
          <p:nvPr/>
        </p:nvCxnSpPr>
        <p:spPr>
          <a:xfrm>
            <a:off x="10054180" y="2337256"/>
            <a:ext cx="161878" cy="297910"/>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06" name="直接连接符 305"/>
          <p:cNvCxnSpPr>
            <a:endCxn id="303" idx="1"/>
          </p:cNvCxnSpPr>
          <p:nvPr/>
        </p:nvCxnSpPr>
        <p:spPr>
          <a:xfrm flipH="1" flipV="1">
            <a:off x="10216058" y="2883605"/>
            <a:ext cx="167342" cy="33031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07" name="直接连接符 306"/>
          <p:cNvCxnSpPr>
            <a:stCxn id="302" idx="0"/>
            <a:endCxn id="303" idx="2"/>
          </p:cNvCxnSpPr>
          <p:nvPr/>
        </p:nvCxnSpPr>
        <p:spPr>
          <a:xfrm flipV="1">
            <a:off x="9273067" y="2751985"/>
            <a:ext cx="695354" cy="1047"/>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08" name="任意多边形 307"/>
          <p:cNvSpPr/>
          <p:nvPr/>
        </p:nvSpPr>
        <p:spPr>
          <a:xfrm>
            <a:off x="8829727" y="2718292"/>
            <a:ext cx="1479884" cy="469408"/>
          </a:xfrm>
          <a:custGeom>
            <a:avLst/>
            <a:gdLst>
              <a:gd name="connsiteX0" fmla="*/ 0 w 1479884"/>
              <a:gd name="connsiteY0" fmla="*/ 469408 h 469408"/>
              <a:gd name="connsiteX1" fmla="*/ 733926 w 1479884"/>
              <a:gd name="connsiteY1" fmla="*/ 177 h 469408"/>
              <a:gd name="connsiteX2" fmla="*/ 1479884 w 1479884"/>
              <a:gd name="connsiteY2" fmla="*/ 409250 h 469408"/>
            </a:gdLst>
            <a:ahLst/>
            <a:cxnLst>
              <a:cxn ang="0">
                <a:pos x="connsiteX0" y="connsiteY0"/>
              </a:cxn>
              <a:cxn ang="0">
                <a:pos x="connsiteX1" y="connsiteY1"/>
              </a:cxn>
              <a:cxn ang="0">
                <a:pos x="connsiteX2" y="connsiteY2"/>
              </a:cxn>
            </a:cxnLst>
            <a:rect l="l" t="t" r="r" b="b"/>
            <a:pathLst>
              <a:path w="1479884" h="469408">
                <a:moveTo>
                  <a:pt x="0" y="469408"/>
                </a:moveTo>
                <a:cubicBezTo>
                  <a:pt x="243639" y="239805"/>
                  <a:pt x="487279" y="10203"/>
                  <a:pt x="733926" y="177"/>
                </a:cubicBezTo>
                <a:cubicBezTo>
                  <a:pt x="980573" y="-9849"/>
                  <a:pt x="1479884" y="409250"/>
                  <a:pt x="1479884" y="409250"/>
                </a:cubicBezTo>
              </a:path>
            </a:pathLst>
          </a:custGeom>
          <a:noFill/>
          <a:ln>
            <a:solidFill>
              <a:schemeClr val="bg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圆角矩形 308"/>
          <p:cNvSpPr/>
          <p:nvPr/>
        </p:nvSpPr>
        <p:spPr bwMode="auto">
          <a:xfrm>
            <a:off x="9245185" y="2791265"/>
            <a:ext cx="789180" cy="138021"/>
          </a:xfrm>
          <a:prstGeom prst="roundRect">
            <a:avLst/>
          </a:prstGeom>
          <a:no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0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影像容灾</a:t>
            </a:r>
            <a:endParaRPr kumimoji="0" lang="en-US" sz="10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pic>
        <p:nvPicPr>
          <p:cNvPr id="316" name="图片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7541" y="3366606"/>
            <a:ext cx="534569" cy="156359"/>
          </a:xfrm>
          <a:prstGeom prst="rect">
            <a:avLst/>
          </a:prstGeom>
        </p:spPr>
      </p:pic>
      <p:pic>
        <p:nvPicPr>
          <p:cNvPr id="317" name="图片 3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978" y="3200567"/>
            <a:ext cx="534569" cy="156359"/>
          </a:xfrm>
          <a:prstGeom prst="rect">
            <a:avLst/>
          </a:prstGeom>
        </p:spPr>
      </p:pic>
      <p:pic>
        <p:nvPicPr>
          <p:cNvPr id="318" name="图片 3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797" y="3399326"/>
            <a:ext cx="534569" cy="156359"/>
          </a:xfrm>
          <a:prstGeom prst="rect">
            <a:avLst/>
          </a:prstGeom>
        </p:spPr>
      </p:pic>
      <p:pic>
        <p:nvPicPr>
          <p:cNvPr id="319" name="图片 3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797" y="3264751"/>
            <a:ext cx="534569" cy="156359"/>
          </a:xfrm>
          <a:prstGeom prst="rect">
            <a:avLst/>
          </a:prstGeom>
        </p:spPr>
      </p:pic>
      <p:pic>
        <p:nvPicPr>
          <p:cNvPr id="320" name="图片 3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797" y="3130177"/>
            <a:ext cx="534569" cy="156359"/>
          </a:xfrm>
          <a:prstGeom prst="rect">
            <a:avLst/>
          </a:prstGeom>
        </p:spPr>
      </p:pic>
      <p:sp>
        <p:nvSpPr>
          <p:cNvPr id="322" name="圆角矩形 321"/>
          <p:cNvSpPr/>
          <p:nvPr/>
        </p:nvSpPr>
        <p:spPr>
          <a:xfrm>
            <a:off x="10613602" y="1560101"/>
            <a:ext cx="974249" cy="465870"/>
          </a:xfrm>
          <a:prstGeom prst="roundRect">
            <a:avLst/>
          </a:prstGeom>
          <a:gradFill>
            <a:gsLst>
              <a:gs pos="0">
                <a:schemeClr val="accent1">
                  <a:shade val="51000"/>
                  <a:satMod val="130000"/>
                  <a:alpha val="80000"/>
                </a:schemeClr>
              </a:gs>
              <a:gs pos="48000">
                <a:schemeClr val="accent1">
                  <a:shade val="93000"/>
                  <a:satMod val="130000"/>
                  <a:alpha val="80000"/>
                </a:schemeClr>
              </a:gs>
              <a:gs pos="100000">
                <a:schemeClr val="accent1">
                  <a:shade val="94000"/>
                  <a:satMod val="135000"/>
                  <a:alpha val="80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远程医疗</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0196323"/>
      </p:ext>
    </p:extLst>
  </p:cSld>
  <p:clrMapOvr>
    <a:masterClrMapping/>
  </p:clrMapOvr>
  <p:transition advClick="0" advTm="8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2880875" y="3874002"/>
            <a:ext cx="245949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6"/>
          <p:cNvSpPr txBox="1">
            <a:spLocks noChangeArrowheads="1"/>
          </p:cNvSpPr>
          <p:nvPr/>
        </p:nvSpPr>
        <p:spPr bwMode="auto">
          <a:xfrm>
            <a:off x="3162393" y="4222401"/>
            <a:ext cx="1871721" cy="307698"/>
          </a:xfrm>
          <a:prstGeom prst="rect">
            <a:avLst/>
          </a:prstGeom>
          <a:noFill/>
          <a:ln w="9525">
            <a:noFill/>
            <a:miter lim="800000"/>
            <a:headEnd/>
            <a:tailEnd/>
          </a:ln>
        </p:spPr>
        <p:txBody>
          <a:bodyPr wrap="square">
            <a:spAutoFit/>
          </a:bodyPr>
          <a:lstStyle/>
          <a:p>
            <a:pPr algn="ctr" defTabSz="1218834"/>
            <a:r>
              <a:rPr lang="en-US" altLang="zh-CN" sz="1400" b="1" dirty="0">
                <a:solidFill>
                  <a:schemeClr val="bg1"/>
                </a:solidFill>
                <a:latin typeface="微软雅黑" pitchFamily="34" charset="-122"/>
                <a:ea typeface="微软雅黑" pitchFamily="34" charset="-122"/>
              </a:rPr>
              <a:t>HyperMetro</a:t>
            </a:r>
          </a:p>
        </p:txBody>
      </p:sp>
      <p:sp>
        <p:nvSpPr>
          <p:cNvPr id="11" name="Flowchart: Process 4"/>
          <p:cNvSpPr/>
          <p:nvPr/>
        </p:nvSpPr>
        <p:spPr>
          <a:xfrm>
            <a:off x="1587135" y="2349161"/>
            <a:ext cx="5039248" cy="1151828"/>
          </a:xfrm>
          <a:prstGeom prst="flowChartProcess">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a:defRPr/>
            </a:pPr>
            <a:endParaRPr lang="en-US" sz="2399">
              <a:solidFill>
                <a:schemeClr val="bg1"/>
              </a:solidFill>
              <a:latin typeface="微软雅黑" pitchFamily="34" charset="-122"/>
              <a:ea typeface="微软雅黑" pitchFamily="34" charset="-122"/>
            </a:endParaRPr>
          </a:p>
        </p:txBody>
      </p:sp>
      <p:grpSp>
        <p:nvGrpSpPr>
          <p:cNvPr id="5" name="组合 148"/>
          <p:cNvGrpSpPr/>
          <p:nvPr/>
        </p:nvGrpSpPr>
        <p:grpSpPr bwMode="auto">
          <a:xfrm>
            <a:off x="2174492" y="2501840"/>
            <a:ext cx="378616" cy="762814"/>
            <a:chOff x="913025" y="2370078"/>
            <a:chExt cx="360363" cy="876300"/>
          </a:xfrm>
          <a:solidFill>
            <a:schemeClr val="bg1"/>
          </a:solidFill>
        </p:grpSpPr>
        <p:sp>
          <p:nvSpPr>
            <p:cNvPr id="30" name="Freeform 12"/>
            <p:cNvSpPr>
              <a:spLocks noEditPoints="1"/>
            </p:cNvSpPr>
            <p:nvPr/>
          </p:nvSpPr>
          <p:spPr bwMode="auto">
            <a:xfrm>
              <a:off x="960650" y="2436970"/>
              <a:ext cx="261938" cy="487362"/>
            </a:xfrm>
            <a:custGeom>
              <a:avLst/>
              <a:gdLst>
                <a:gd name="T0" fmla="*/ 25 w 165"/>
                <a:gd name="T1" fmla="*/ 4 h 307"/>
                <a:gd name="T2" fmla="*/ 42 w 165"/>
                <a:gd name="T3" fmla="*/ 1 h 307"/>
                <a:gd name="T4" fmla="*/ 16 w 165"/>
                <a:gd name="T5" fmla="*/ 6 h 307"/>
                <a:gd name="T6" fmla="*/ 14 w 165"/>
                <a:gd name="T7" fmla="*/ 6 h 307"/>
                <a:gd name="T8" fmla="*/ 4 w 165"/>
                <a:gd name="T9" fmla="*/ 0 h 307"/>
                <a:gd name="T10" fmla="*/ 56 w 165"/>
                <a:gd name="T11" fmla="*/ 4 h 307"/>
                <a:gd name="T12" fmla="*/ 52 w 165"/>
                <a:gd name="T13" fmla="*/ 6 h 307"/>
                <a:gd name="T14" fmla="*/ 131 w 165"/>
                <a:gd name="T15" fmla="*/ 0 h 307"/>
                <a:gd name="T16" fmla="*/ 52 w 165"/>
                <a:gd name="T17" fmla="*/ 57 h 307"/>
                <a:gd name="T18" fmla="*/ 50 w 165"/>
                <a:gd name="T19" fmla="*/ 56 h 307"/>
                <a:gd name="T20" fmla="*/ 40 w 165"/>
                <a:gd name="T21" fmla="*/ 50 h 307"/>
                <a:gd name="T22" fmla="*/ 18 w 165"/>
                <a:gd name="T23" fmla="*/ 53 h 307"/>
                <a:gd name="T24" fmla="*/ 16 w 165"/>
                <a:gd name="T25" fmla="*/ 57 h 307"/>
                <a:gd name="T26" fmla="*/ 25 w 165"/>
                <a:gd name="T27" fmla="*/ 53 h 307"/>
                <a:gd name="T28" fmla="*/ 165 w 165"/>
                <a:gd name="T29" fmla="*/ 53 h 307"/>
                <a:gd name="T30" fmla="*/ 129 w 165"/>
                <a:gd name="T31" fmla="*/ 56 h 307"/>
                <a:gd name="T32" fmla="*/ 4 w 165"/>
                <a:gd name="T33" fmla="*/ 50 h 307"/>
                <a:gd name="T34" fmla="*/ 164 w 165"/>
                <a:gd name="T35" fmla="*/ 105 h 307"/>
                <a:gd name="T36" fmla="*/ 128 w 165"/>
                <a:gd name="T37" fmla="*/ 103 h 307"/>
                <a:gd name="T38" fmla="*/ 18 w 165"/>
                <a:gd name="T39" fmla="*/ 101 h 307"/>
                <a:gd name="T40" fmla="*/ 27 w 165"/>
                <a:gd name="T41" fmla="*/ 107 h 307"/>
                <a:gd name="T42" fmla="*/ 26 w 165"/>
                <a:gd name="T43" fmla="*/ 105 h 307"/>
                <a:gd name="T44" fmla="*/ 4 w 165"/>
                <a:gd name="T45" fmla="*/ 100 h 307"/>
                <a:gd name="T46" fmla="*/ 43 w 165"/>
                <a:gd name="T47" fmla="*/ 103 h 307"/>
                <a:gd name="T48" fmla="*/ 40 w 165"/>
                <a:gd name="T49" fmla="*/ 107 h 307"/>
                <a:gd name="T50" fmla="*/ 49 w 165"/>
                <a:gd name="T51" fmla="*/ 103 h 307"/>
                <a:gd name="T52" fmla="*/ 18 w 165"/>
                <a:gd name="T53" fmla="*/ 151 h 307"/>
                <a:gd name="T54" fmla="*/ 52 w 165"/>
                <a:gd name="T55" fmla="*/ 156 h 307"/>
                <a:gd name="T56" fmla="*/ 50 w 165"/>
                <a:gd name="T57" fmla="*/ 155 h 307"/>
                <a:gd name="T58" fmla="*/ 27 w 165"/>
                <a:gd name="T59" fmla="*/ 151 h 307"/>
                <a:gd name="T60" fmla="*/ 164 w 165"/>
                <a:gd name="T61" fmla="*/ 155 h 307"/>
                <a:gd name="T62" fmla="*/ 128 w 165"/>
                <a:gd name="T63" fmla="*/ 153 h 307"/>
                <a:gd name="T64" fmla="*/ 42 w 165"/>
                <a:gd name="T65" fmla="*/ 151 h 307"/>
                <a:gd name="T66" fmla="*/ 4 w 165"/>
                <a:gd name="T67" fmla="*/ 156 h 307"/>
                <a:gd name="T68" fmla="*/ 1 w 165"/>
                <a:gd name="T69" fmla="*/ 155 h 307"/>
                <a:gd name="T70" fmla="*/ 16 w 165"/>
                <a:gd name="T71" fmla="*/ 200 h 307"/>
                <a:gd name="T72" fmla="*/ 7 w 165"/>
                <a:gd name="T73" fmla="*/ 204 h 307"/>
                <a:gd name="T74" fmla="*/ 4 w 165"/>
                <a:gd name="T75" fmla="*/ 206 h 307"/>
                <a:gd name="T76" fmla="*/ 131 w 165"/>
                <a:gd name="T77" fmla="*/ 200 h 307"/>
                <a:gd name="T78" fmla="*/ 27 w 165"/>
                <a:gd name="T79" fmla="*/ 206 h 307"/>
                <a:gd name="T80" fmla="*/ 26 w 165"/>
                <a:gd name="T81" fmla="*/ 205 h 307"/>
                <a:gd name="T82" fmla="*/ 52 w 165"/>
                <a:gd name="T83" fmla="*/ 200 h 307"/>
                <a:gd name="T84" fmla="*/ 43 w 165"/>
                <a:gd name="T85" fmla="*/ 204 h 307"/>
                <a:gd name="T86" fmla="*/ 40 w 165"/>
                <a:gd name="T87" fmla="*/ 206 h 307"/>
                <a:gd name="T88" fmla="*/ 163 w 165"/>
                <a:gd name="T89" fmla="*/ 256 h 307"/>
                <a:gd name="T90" fmla="*/ 41 w 165"/>
                <a:gd name="T91" fmla="*/ 250 h 307"/>
                <a:gd name="T92" fmla="*/ 43 w 165"/>
                <a:gd name="T93" fmla="*/ 251 h 307"/>
                <a:gd name="T94" fmla="*/ 52 w 165"/>
                <a:gd name="T95" fmla="*/ 256 h 307"/>
                <a:gd name="T96" fmla="*/ 1 w 165"/>
                <a:gd name="T97" fmla="*/ 254 h 307"/>
                <a:gd name="T98" fmla="*/ 4 w 165"/>
                <a:gd name="T99" fmla="*/ 250 h 307"/>
                <a:gd name="T100" fmla="*/ 32 w 165"/>
                <a:gd name="T101" fmla="*/ 254 h 307"/>
                <a:gd name="T102" fmla="*/ 14 w 165"/>
                <a:gd name="T103" fmla="*/ 256 h 307"/>
                <a:gd name="T104" fmla="*/ 131 w 165"/>
                <a:gd name="T105" fmla="*/ 301 h 307"/>
                <a:gd name="T106" fmla="*/ 165 w 165"/>
                <a:gd name="T107" fmla="*/ 306 h 307"/>
                <a:gd name="T108" fmla="*/ 13 w 165"/>
                <a:gd name="T109" fmla="*/ 303 h 307"/>
                <a:gd name="T110" fmla="*/ 16 w 165"/>
                <a:gd name="T111" fmla="*/ 300 h 307"/>
                <a:gd name="T112" fmla="*/ 56 w 165"/>
                <a:gd name="T113" fmla="*/ 303 h 307"/>
                <a:gd name="T114" fmla="*/ 1 w 165"/>
                <a:gd name="T115" fmla="*/ 306 h 307"/>
                <a:gd name="T116" fmla="*/ 41 w 165"/>
                <a:gd name="T117" fmla="*/ 300 h 307"/>
                <a:gd name="T118" fmla="*/ 43 w 165"/>
                <a:gd name="T119" fmla="*/ 301 h 307"/>
                <a:gd name="T120" fmla="*/ 28 w 165"/>
                <a:gd name="T1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307">
                  <a:moveTo>
                    <a:pt x="27" y="6"/>
                  </a:moveTo>
                  <a:lnTo>
                    <a:pt x="27" y="6"/>
                  </a:lnTo>
                  <a:lnTo>
                    <a:pt x="30" y="6"/>
                  </a:lnTo>
                  <a:lnTo>
                    <a:pt x="31" y="4"/>
                  </a:lnTo>
                  <a:lnTo>
                    <a:pt x="31" y="4"/>
                  </a:lnTo>
                  <a:lnTo>
                    <a:pt x="30" y="1"/>
                  </a:lnTo>
                  <a:lnTo>
                    <a:pt x="27" y="0"/>
                  </a:lnTo>
                  <a:lnTo>
                    <a:pt x="27" y="0"/>
                  </a:lnTo>
                  <a:lnTo>
                    <a:pt x="26" y="1"/>
                  </a:lnTo>
                  <a:lnTo>
                    <a:pt x="25" y="4"/>
                  </a:lnTo>
                  <a:lnTo>
                    <a:pt x="25" y="4"/>
                  </a:lnTo>
                  <a:lnTo>
                    <a:pt x="26" y="6"/>
                  </a:lnTo>
                  <a:lnTo>
                    <a:pt x="27" y="6"/>
                  </a:lnTo>
                  <a:lnTo>
                    <a:pt x="27" y="6"/>
                  </a:lnTo>
                  <a:close/>
                  <a:moveTo>
                    <a:pt x="40" y="6"/>
                  </a:moveTo>
                  <a:lnTo>
                    <a:pt x="40" y="6"/>
                  </a:lnTo>
                  <a:lnTo>
                    <a:pt x="42" y="6"/>
                  </a:lnTo>
                  <a:lnTo>
                    <a:pt x="43" y="4"/>
                  </a:lnTo>
                  <a:lnTo>
                    <a:pt x="43" y="4"/>
                  </a:lnTo>
                  <a:lnTo>
                    <a:pt x="42" y="1"/>
                  </a:lnTo>
                  <a:lnTo>
                    <a:pt x="40" y="0"/>
                  </a:lnTo>
                  <a:lnTo>
                    <a:pt x="40" y="0"/>
                  </a:lnTo>
                  <a:lnTo>
                    <a:pt x="37" y="1"/>
                  </a:lnTo>
                  <a:lnTo>
                    <a:pt x="37" y="4"/>
                  </a:lnTo>
                  <a:lnTo>
                    <a:pt x="37" y="4"/>
                  </a:lnTo>
                  <a:lnTo>
                    <a:pt x="37" y="6"/>
                  </a:lnTo>
                  <a:lnTo>
                    <a:pt x="40" y="6"/>
                  </a:lnTo>
                  <a:lnTo>
                    <a:pt x="40" y="6"/>
                  </a:lnTo>
                  <a:close/>
                  <a:moveTo>
                    <a:pt x="16" y="6"/>
                  </a:moveTo>
                  <a:lnTo>
                    <a:pt x="16" y="6"/>
                  </a:lnTo>
                  <a:lnTo>
                    <a:pt x="18" y="6"/>
                  </a:lnTo>
                  <a:lnTo>
                    <a:pt x="18" y="4"/>
                  </a:lnTo>
                  <a:lnTo>
                    <a:pt x="18" y="4"/>
                  </a:lnTo>
                  <a:lnTo>
                    <a:pt x="18" y="1"/>
                  </a:lnTo>
                  <a:lnTo>
                    <a:pt x="16" y="0"/>
                  </a:lnTo>
                  <a:lnTo>
                    <a:pt x="16" y="0"/>
                  </a:lnTo>
                  <a:lnTo>
                    <a:pt x="14" y="1"/>
                  </a:lnTo>
                  <a:lnTo>
                    <a:pt x="13" y="4"/>
                  </a:lnTo>
                  <a:lnTo>
                    <a:pt x="13" y="4"/>
                  </a:lnTo>
                  <a:lnTo>
                    <a:pt x="14" y="6"/>
                  </a:lnTo>
                  <a:lnTo>
                    <a:pt x="16" y="6"/>
                  </a:lnTo>
                  <a:lnTo>
                    <a:pt x="16" y="6"/>
                  </a:lnTo>
                  <a:close/>
                  <a:moveTo>
                    <a:pt x="4" y="6"/>
                  </a:moveTo>
                  <a:lnTo>
                    <a:pt x="4" y="6"/>
                  </a:lnTo>
                  <a:lnTo>
                    <a:pt x="6" y="6"/>
                  </a:lnTo>
                  <a:lnTo>
                    <a:pt x="7" y="4"/>
                  </a:lnTo>
                  <a:lnTo>
                    <a:pt x="7" y="4"/>
                  </a:lnTo>
                  <a:lnTo>
                    <a:pt x="6" y="1"/>
                  </a:lnTo>
                  <a:lnTo>
                    <a:pt x="4" y="0"/>
                  </a:lnTo>
                  <a:lnTo>
                    <a:pt x="4" y="0"/>
                  </a:lnTo>
                  <a:lnTo>
                    <a:pt x="1" y="1"/>
                  </a:lnTo>
                  <a:lnTo>
                    <a:pt x="0" y="4"/>
                  </a:lnTo>
                  <a:lnTo>
                    <a:pt x="0" y="4"/>
                  </a:lnTo>
                  <a:lnTo>
                    <a:pt x="1" y="6"/>
                  </a:lnTo>
                  <a:lnTo>
                    <a:pt x="4" y="6"/>
                  </a:lnTo>
                  <a:lnTo>
                    <a:pt x="4" y="6"/>
                  </a:lnTo>
                  <a:close/>
                  <a:moveTo>
                    <a:pt x="52" y="6"/>
                  </a:moveTo>
                  <a:lnTo>
                    <a:pt x="52" y="6"/>
                  </a:lnTo>
                  <a:lnTo>
                    <a:pt x="54" y="6"/>
                  </a:lnTo>
                  <a:lnTo>
                    <a:pt x="56" y="4"/>
                  </a:lnTo>
                  <a:lnTo>
                    <a:pt x="56" y="4"/>
                  </a:lnTo>
                  <a:lnTo>
                    <a:pt x="54" y="1"/>
                  </a:lnTo>
                  <a:lnTo>
                    <a:pt x="52" y="0"/>
                  </a:lnTo>
                  <a:lnTo>
                    <a:pt x="52" y="0"/>
                  </a:lnTo>
                  <a:lnTo>
                    <a:pt x="50" y="1"/>
                  </a:lnTo>
                  <a:lnTo>
                    <a:pt x="49" y="4"/>
                  </a:lnTo>
                  <a:lnTo>
                    <a:pt x="49" y="4"/>
                  </a:lnTo>
                  <a:lnTo>
                    <a:pt x="50" y="6"/>
                  </a:lnTo>
                  <a:lnTo>
                    <a:pt x="52" y="6"/>
                  </a:lnTo>
                  <a:lnTo>
                    <a:pt x="52" y="6"/>
                  </a:lnTo>
                  <a:close/>
                  <a:moveTo>
                    <a:pt x="131" y="6"/>
                  </a:moveTo>
                  <a:lnTo>
                    <a:pt x="163" y="6"/>
                  </a:lnTo>
                  <a:lnTo>
                    <a:pt x="163" y="6"/>
                  </a:lnTo>
                  <a:lnTo>
                    <a:pt x="164" y="5"/>
                  </a:lnTo>
                  <a:lnTo>
                    <a:pt x="165" y="4"/>
                  </a:lnTo>
                  <a:lnTo>
                    <a:pt x="165" y="4"/>
                  </a:lnTo>
                  <a:lnTo>
                    <a:pt x="165" y="4"/>
                  </a:lnTo>
                  <a:lnTo>
                    <a:pt x="164" y="1"/>
                  </a:lnTo>
                  <a:lnTo>
                    <a:pt x="163" y="0"/>
                  </a:lnTo>
                  <a:lnTo>
                    <a:pt x="131" y="0"/>
                  </a:lnTo>
                  <a:lnTo>
                    <a:pt x="131" y="0"/>
                  </a:lnTo>
                  <a:lnTo>
                    <a:pt x="129" y="1"/>
                  </a:lnTo>
                  <a:lnTo>
                    <a:pt x="128" y="4"/>
                  </a:lnTo>
                  <a:lnTo>
                    <a:pt x="128" y="4"/>
                  </a:lnTo>
                  <a:lnTo>
                    <a:pt x="128" y="4"/>
                  </a:lnTo>
                  <a:lnTo>
                    <a:pt x="129" y="5"/>
                  </a:lnTo>
                  <a:lnTo>
                    <a:pt x="131" y="6"/>
                  </a:lnTo>
                  <a:lnTo>
                    <a:pt x="131" y="6"/>
                  </a:lnTo>
                  <a:close/>
                  <a:moveTo>
                    <a:pt x="52" y="57"/>
                  </a:moveTo>
                  <a:lnTo>
                    <a:pt x="52" y="57"/>
                  </a:lnTo>
                  <a:lnTo>
                    <a:pt x="54" y="56"/>
                  </a:lnTo>
                  <a:lnTo>
                    <a:pt x="56" y="53"/>
                  </a:lnTo>
                  <a:lnTo>
                    <a:pt x="56" y="53"/>
                  </a:lnTo>
                  <a:lnTo>
                    <a:pt x="54" y="51"/>
                  </a:lnTo>
                  <a:lnTo>
                    <a:pt x="52" y="50"/>
                  </a:lnTo>
                  <a:lnTo>
                    <a:pt x="52" y="50"/>
                  </a:lnTo>
                  <a:lnTo>
                    <a:pt x="50" y="51"/>
                  </a:lnTo>
                  <a:lnTo>
                    <a:pt x="49" y="53"/>
                  </a:lnTo>
                  <a:lnTo>
                    <a:pt x="49" y="53"/>
                  </a:lnTo>
                  <a:lnTo>
                    <a:pt x="50" y="56"/>
                  </a:lnTo>
                  <a:lnTo>
                    <a:pt x="52" y="57"/>
                  </a:lnTo>
                  <a:lnTo>
                    <a:pt x="52" y="57"/>
                  </a:lnTo>
                  <a:close/>
                  <a:moveTo>
                    <a:pt x="40" y="57"/>
                  </a:moveTo>
                  <a:lnTo>
                    <a:pt x="40" y="57"/>
                  </a:lnTo>
                  <a:lnTo>
                    <a:pt x="42" y="56"/>
                  </a:lnTo>
                  <a:lnTo>
                    <a:pt x="43" y="53"/>
                  </a:lnTo>
                  <a:lnTo>
                    <a:pt x="43" y="53"/>
                  </a:lnTo>
                  <a:lnTo>
                    <a:pt x="42" y="51"/>
                  </a:lnTo>
                  <a:lnTo>
                    <a:pt x="40" y="50"/>
                  </a:lnTo>
                  <a:lnTo>
                    <a:pt x="40" y="50"/>
                  </a:lnTo>
                  <a:lnTo>
                    <a:pt x="37" y="51"/>
                  </a:lnTo>
                  <a:lnTo>
                    <a:pt x="37" y="53"/>
                  </a:lnTo>
                  <a:lnTo>
                    <a:pt x="37" y="53"/>
                  </a:lnTo>
                  <a:lnTo>
                    <a:pt x="37" y="56"/>
                  </a:lnTo>
                  <a:lnTo>
                    <a:pt x="40" y="57"/>
                  </a:lnTo>
                  <a:lnTo>
                    <a:pt x="40" y="57"/>
                  </a:lnTo>
                  <a:close/>
                  <a:moveTo>
                    <a:pt x="16" y="57"/>
                  </a:moveTo>
                  <a:lnTo>
                    <a:pt x="16" y="57"/>
                  </a:lnTo>
                  <a:lnTo>
                    <a:pt x="18" y="56"/>
                  </a:lnTo>
                  <a:lnTo>
                    <a:pt x="18" y="53"/>
                  </a:lnTo>
                  <a:lnTo>
                    <a:pt x="18" y="53"/>
                  </a:lnTo>
                  <a:lnTo>
                    <a:pt x="18" y="51"/>
                  </a:lnTo>
                  <a:lnTo>
                    <a:pt x="16" y="50"/>
                  </a:lnTo>
                  <a:lnTo>
                    <a:pt x="16" y="50"/>
                  </a:lnTo>
                  <a:lnTo>
                    <a:pt x="14" y="51"/>
                  </a:lnTo>
                  <a:lnTo>
                    <a:pt x="13" y="53"/>
                  </a:lnTo>
                  <a:lnTo>
                    <a:pt x="13" y="53"/>
                  </a:lnTo>
                  <a:lnTo>
                    <a:pt x="14" y="56"/>
                  </a:lnTo>
                  <a:lnTo>
                    <a:pt x="16" y="57"/>
                  </a:lnTo>
                  <a:lnTo>
                    <a:pt x="16" y="57"/>
                  </a:lnTo>
                  <a:close/>
                  <a:moveTo>
                    <a:pt x="27" y="57"/>
                  </a:moveTo>
                  <a:lnTo>
                    <a:pt x="27" y="57"/>
                  </a:lnTo>
                  <a:lnTo>
                    <a:pt x="30" y="56"/>
                  </a:lnTo>
                  <a:lnTo>
                    <a:pt x="31" y="53"/>
                  </a:lnTo>
                  <a:lnTo>
                    <a:pt x="31" y="53"/>
                  </a:lnTo>
                  <a:lnTo>
                    <a:pt x="30" y="51"/>
                  </a:lnTo>
                  <a:lnTo>
                    <a:pt x="27" y="50"/>
                  </a:lnTo>
                  <a:lnTo>
                    <a:pt x="27" y="50"/>
                  </a:lnTo>
                  <a:lnTo>
                    <a:pt x="26" y="51"/>
                  </a:lnTo>
                  <a:lnTo>
                    <a:pt x="25" y="53"/>
                  </a:lnTo>
                  <a:lnTo>
                    <a:pt x="25" y="53"/>
                  </a:lnTo>
                  <a:lnTo>
                    <a:pt x="26" y="56"/>
                  </a:lnTo>
                  <a:lnTo>
                    <a:pt x="27" y="57"/>
                  </a:lnTo>
                  <a:lnTo>
                    <a:pt x="27" y="57"/>
                  </a:lnTo>
                  <a:close/>
                  <a:moveTo>
                    <a:pt x="131" y="56"/>
                  </a:moveTo>
                  <a:lnTo>
                    <a:pt x="163" y="56"/>
                  </a:lnTo>
                  <a:lnTo>
                    <a:pt x="163" y="56"/>
                  </a:lnTo>
                  <a:lnTo>
                    <a:pt x="164" y="56"/>
                  </a:lnTo>
                  <a:lnTo>
                    <a:pt x="165" y="53"/>
                  </a:lnTo>
                  <a:lnTo>
                    <a:pt x="165" y="53"/>
                  </a:lnTo>
                  <a:lnTo>
                    <a:pt x="165" y="53"/>
                  </a:lnTo>
                  <a:lnTo>
                    <a:pt x="164" y="51"/>
                  </a:lnTo>
                  <a:lnTo>
                    <a:pt x="163" y="51"/>
                  </a:lnTo>
                  <a:lnTo>
                    <a:pt x="131" y="51"/>
                  </a:lnTo>
                  <a:lnTo>
                    <a:pt x="131" y="51"/>
                  </a:lnTo>
                  <a:lnTo>
                    <a:pt x="129" y="51"/>
                  </a:lnTo>
                  <a:lnTo>
                    <a:pt x="128" y="53"/>
                  </a:lnTo>
                  <a:lnTo>
                    <a:pt x="128" y="53"/>
                  </a:lnTo>
                  <a:lnTo>
                    <a:pt x="128" y="53"/>
                  </a:lnTo>
                  <a:lnTo>
                    <a:pt x="129" y="56"/>
                  </a:lnTo>
                  <a:lnTo>
                    <a:pt x="131" y="56"/>
                  </a:lnTo>
                  <a:lnTo>
                    <a:pt x="131" y="56"/>
                  </a:lnTo>
                  <a:close/>
                  <a:moveTo>
                    <a:pt x="4" y="57"/>
                  </a:moveTo>
                  <a:lnTo>
                    <a:pt x="4" y="57"/>
                  </a:lnTo>
                  <a:lnTo>
                    <a:pt x="6" y="56"/>
                  </a:lnTo>
                  <a:lnTo>
                    <a:pt x="7" y="53"/>
                  </a:lnTo>
                  <a:lnTo>
                    <a:pt x="7" y="53"/>
                  </a:lnTo>
                  <a:lnTo>
                    <a:pt x="6" y="51"/>
                  </a:lnTo>
                  <a:lnTo>
                    <a:pt x="4" y="50"/>
                  </a:lnTo>
                  <a:lnTo>
                    <a:pt x="4" y="50"/>
                  </a:lnTo>
                  <a:lnTo>
                    <a:pt x="1" y="51"/>
                  </a:lnTo>
                  <a:lnTo>
                    <a:pt x="0" y="53"/>
                  </a:lnTo>
                  <a:lnTo>
                    <a:pt x="0" y="53"/>
                  </a:lnTo>
                  <a:lnTo>
                    <a:pt x="1" y="56"/>
                  </a:lnTo>
                  <a:lnTo>
                    <a:pt x="4" y="57"/>
                  </a:lnTo>
                  <a:lnTo>
                    <a:pt x="4" y="57"/>
                  </a:lnTo>
                  <a:close/>
                  <a:moveTo>
                    <a:pt x="131" y="105"/>
                  </a:moveTo>
                  <a:lnTo>
                    <a:pt x="163" y="105"/>
                  </a:lnTo>
                  <a:lnTo>
                    <a:pt x="163" y="105"/>
                  </a:lnTo>
                  <a:lnTo>
                    <a:pt x="164" y="105"/>
                  </a:lnTo>
                  <a:lnTo>
                    <a:pt x="165" y="103"/>
                  </a:lnTo>
                  <a:lnTo>
                    <a:pt x="165" y="103"/>
                  </a:lnTo>
                  <a:lnTo>
                    <a:pt x="165" y="103"/>
                  </a:lnTo>
                  <a:lnTo>
                    <a:pt x="164" y="101"/>
                  </a:lnTo>
                  <a:lnTo>
                    <a:pt x="163" y="101"/>
                  </a:lnTo>
                  <a:lnTo>
                    <a:pt x="131" y="101"/>
                  </a:lnTo>
                  <a:lnTo>
                    <a:pt x="131" y="101"/>
                  </a:lnTo>
                  <a:lnTo>
                    <a:pt x="129" y="101"/>
                  </a:lnTo>
                  <a:lnTo>
                    <a:pt x="128" y="103"/>
                  </a:lnTo>
                  <a:lnTo>
                    <a:pt x="128" y="103"/>
                  </a:lnTo>
                  <a:lnTo>
                    <a:pt x="128" y="103"/>
                  </a:lnTo>
                  <a:lnTo>
                    <a:pt x="129" y="105"/>
                  </a:lnTo>
                  <a:lnTo>
                    <a:pt x="131" y="105"/>
                  </a:lnTo>
                  <a:lnTo>
                    <a:pt x="131" y="105"/>
                  </a:lnTo>
                  <a:close/>
                  <a:moveTo>
                    <a:pt x="16" y="107"/>
                  </a:moveTo>
                  <a:lnTo>
                    <a:pt x="16" y="107"/>
                  </a:lnTo>
                  <a:lnTo>
                    <a:pt x="18" y="105"/>
                  </a:lnTo>
                  <a:lnTo>
                    <a:pt x="18" y="103"/>
                  </a:lnTo>
                  <a:lnTo>
                    <a:pt x="18" y="103"/>
                  </a:lnTo>
                  <a:lnTo>
                    <a:pt x="18" y="101"/>
                  </a:lnTo>
                  <a:lnTo>
                    <a:pt x="16" y="100"/>
                  </a:lnTo>
                  <a:lnTo>
                    <a:pt x="16" y="100"/>
                  </a:lnTo>
                  <a:lnTo>
                    <a:pt x="14" y="101"/>
                  </a:lnTo>
                  <a:lnTo>
                    <a:pt x="13" y="103"/>
                  </a:lnTo>
                  <a:lnTo>
                    <a:pt x="13" y="103"/>
                  </a:lnTo>
                  <a:lnTo>
                    <a:pt x="14" y="105"/>
                  </a:lnTo>
                  <a:lnTo>
                    <a:pt x="16" y="107"/>
                  </a:lnTo>
                  <a:lnTo>
                    <a:pt x="16" y="107"/>
                  </a:lnTo>
                  <a:close/>
                  <a:moveTo>
                    <a:pt x="27" y="107"/>
                  </a:moveTo>
                  <a:lnTo>
                    <a:pt x="27" y="107"/>
                  </a:lnTo>
                  <a:lnTo>
                    <a:pt x="30" y="105"/>
                  </a:lnTo>
                  <a:lnTo>
                    <a:pt x="31" y="103"/>
                  </a:lnTo>
                  <a:lnTo>
                    <a:pt x="31" y="103"/>
                  </a:lnTo>
                  <a:lnTo>
                    <a:pt x="30" y="101"/>
                  </a:lnTo>
                  <a:lnTo>
                    <a:pt x="27" y="100"/>
                  </a:lnTo>
                  <a:lnTo>
                    <a:pt x="27" y="100"/>
                  </a:lnTo>
                  <a:lnTo>
                    <a:pt x="26" y="101"/>
                  </a:lnTo>
                  <a:lnTo>
                    <a:pt x="25" y="103"/>
                  </a:lnTo>
                  <a:lnTo>
                    <a:pt x="25" y="103"/>
                  </a:lnTo>
                  <a:lnTo>
                    <a:pt x="26" y="105"/>
                  </a:lnTo>
                  <a:lnTo>
                    <a:pt x="27" y="107"/>
                  </a:lnTo>
                  <a:lnTo>
                    <a:pt x="27" y="107"/>
                  </a:lnTo>
                  <a:close/>
                  <a:moveTo>
                    <a:pt x="4" y="107"/>
                  </a:moveTo>
                  <a:lnTo>
                    <a:pt x="4" y="107"/>
                  </a:lnTo>
                  <a:lnTo>
                    <a:pt x="6" y="105"/>
                  </a:lnTo>
                  <a:lnTo>
                    <a:pt x="7" y="103"/>
                  </a:lnTo>
                  <a:lnTo>
                    <a:pt x="7" y="103"/>
                  </a:lnTo>
                  <a:lnTo>
                    <a:pt x="6" y="101"/>
                  </a:lnTo>
                  <a:lnTo>
                    <a:pt x="4" y="100"/>
                  </a:lnTo>
                  <a:lnTo>
                    <a:pt x="4" y="100"/>
                  </a:lnTo>
                  <a:lnTo>
                    <a:pt x="1" y="101"/>
                  </a:lnTo>
                  <a:lnTo>
                    <a:pt x="0" y="103"/>
                  </a:lnTo>
                  <a:lnTo>
                    <a:pt x="0" y="103"/>
                  </a:lnTo>
                  <a:lnTo>
                    <a:pt x="1" y="105"/>
                  </a:lnTo>
                  <a:lnTo>
                    <a:pt x="4" y="107"/>
                  </a:lnTo>
                  <a:lnTo>
                    <a:pt x="4" y="107"/>
                  </a:lnTo>
                  <a:close/>
                  <a:moveTo>
                    <a:pt x="40" y="107"/>
                  </a:moveTo>
                  <a:lnTo>
                    <a:pt x="40" y="107"/>
                  </a:lnTo>
                  <a:lnTo>
                    <a:pt x="42" y="105"/>
                  </a:lnTo>
                  <a:lnTo>
                    <a:pt x="43" y="103"/>
                  </a:lnTo>
                  <a:lnTo>
                    <a:pt x="43" y="103"/>
                  </a:lnTo>
                  <a:lnTo>
                    <a:pt x="42" y="101"/>
                  </a:lnTo>
                  <a:lnTo>
                    <a:pt x="40" y="100"/>
                  </a:lnTo>
                  <a:lnTo>
                    <a:pt x="40" y="100"/>
                  </a:lnTo>
                  <a:lnTo>
                    <a:pt x="37" y="101"/>
                  </a:lnTo>
                  <a:lnTo>
                    <a:pt x="37" y="103"/>
                  </a:lnTo>
                  <a:lnTo>
                    <a:pt x="37" y="103"/>
                  </a:lnTo>
                  <a:lnTo>
                    <a:pt x="37" y="105"/>
                  </a:lnTo>
                  <a:lnTo>
                    <a:pt x="40" y="107"/>
                  </a:lnTo>
                  <a:lnTo>
                    <a:pt x="40" y="107"/>
                  </a:lnTo>
                  <a:close/>
                  <a:moveTo>
                    <a:pt x="52" y="107"/>
                  </a:moveTo>
                  <a:lnTo>
                    <a:pt x="52" y="107"/>
                  </a:lnTo>
                  <a:lnTo>
                    <a:pt x="54" y="105"/>
                  </a:lnTo>
                  <a:lnTo>
                    <a:pt x="56" y="103"/>
                  </a:lnTo>
                  <a:lnTo>
                    <a:pt x="56" y="103"/>
                  </a:lnTo>
                  <a:lnTo>
                    <a:pt x="54" y="101"/>
                  </a:lnTo>
                  <a:lnTo>
                    <a:pt x="52" y="100"/>
                  </a:lnTo>
                  <a:lnTo>
                    <a:pt x="52" y="100"/>
                  </a:lnTo>
                  <a:lnTo>
                    <a:pt x="50" y="101"/>
                  </a:lnTo>
                  <a:lnTo>
                    <a:pt x="49" y="103"/>
                  </a:lnTo>
                  <a:lnTo>
                    <a:pt x="49" y="103"/>
                  </a:lnTo>
                  <a:lnTo>
                    <a:pt x="50" y="105"/>
                  </a:lnTo>
                  <a:lnTo>
                    <a:pt x="52" y="107"/>
                  </a:lnTo>
                  <a:lnTo>
                    <a:pt x="52" y="107"/>
                  </a:lnTo>
                  <a:close/>
                  <a:moveTo>
                    <a:pt x="16" y="156"/>
                  </a:moveTo>
                  <a:lnTo>
                    <a:pt x="16" y="156"/>
                  </a:lnTo>
                  <a:lnTo>
                    <a:pt x="18" y="155"/>
                  </a:lnTo>
                  <a:lnTo>
                    <a:pt x="18" y="153"/>
                  </a:lnTo>
                  <a:lnTo>
                    <a:pt x="18" y="153"/>
                  </a:lnTo>
                  <a:lnTo>
                    <a:pt x="18" y="151"/>
                  </a:lnTo>
                  <a:lnTo>
                    <a:pt x="16" y="151"/>
                  </a:lnTo>
                  <a:lnTo>
                    <a:pt x="16" y="151"/>
                  </a:lnTo>
                  <a:lnTo>
                    <a:pt x="14" y="151"/>
                  </a:lnTo>
                  <a:lnTo>
                    <a:pt x="13" y="153"/>
                  </a:lnTo>
                  <a:lnTo>
                    <a:pt x="13" y="153"/>
                  </a:lnTo>
                  <a:lnTo>
                    <a:pt x="14" y="155"/>
                  </a:lnTo>
                  <a:lnTo>
                    <a:pt x="16" y="156"/>
                  </a:lnTo>
                  <a:lnTo>
                    <a:pt x="16" y="156"/>
                  </a:lnTo>
                  <a:close/>
                  <a:moveTo>
                    <a:pt x="52" y="156"/>
                  </a:moveTo>
                  <a:lnTo>
                    <a:pt x="52" y="156"/>
                  </a:lnTo>
                  <a:lnTo>
                    <a:pt x="54" y="155"/>
                  </a:lnTo>
                  <a:lnTo>
                    <a:pt x="56" y="153"/>
                  </a:lnTo>
                  <a:lnTo>
                    <a:pt x="56" y="153"/>
                  </a:lnTo>
                  <a:lnTo>
                    <a:pt x="54" y="151"/>
                  </a:lnTo>
                  <a:lnTo>
                    <a:pt x="52" y="151"/>
                  </a:lnTo>
                  <a:lnTo>
                    <a:pt x="52" y="151"/>
                  </a:lnTo>
                  <a:lnTo>
                    <a:pt x="50" y="151"/>
                  </a:lnTo>
                  <a:lnTo>
                    <a:pt x="49" y="153"/>
                  </a:lnTo>
                  <a:lnTo>
                    <a:pt x="49" y="153"/>
                  </a:lnTo>
                  <a:lnTo>
                    <a:pt x="50" y="155"/>
                  </a:lnTo>
                  <a:lnTo>
                    <a:pt x="52" y="156"/>
                  </a:lnTo>
                  <a:lnTo>
                    <a:pt x="52" y="156"/>
                  </a:lnTo>
                  <a:close/>
                  <a:moveTo>
                    <a:pt x="27" y="156"/>
                  </a:moveTo>
                  <a:lnTo>
                    <a:pt x="27" y="156"/>
                  </a:lnTo>
                  <a:lnTo>
                    <a:pt x="30" y="155"/>
                  </a:lnTo>
                  <a:lnTo>
                    <a:pt x="31" y="153"/>
                  </a:lnTo>
                  <a:lnTo>
                    <a:pt x="31" y="153"/>
                  </a:lnTo>
                  <a:lnTo>
                    <a:pt x="30" y="151"/>
                  </a:lnTo>
                  <a:lnTo>
                    <a:pt x="27" y="151"/>
                  </a:lnTo>
                  <a:lnTo>
                    <a:pt x="27" y="151"/>
                  </a:lnTo>
                  <a:lnTo>
                    <a:pt x="26" y="151"/>
                  </a:lnTo>
                  <a:lnTo>
                    <a:pt x="25" y="153"/>
                  </a:lnTo>
                  <a:lnTo>
                    <a:pt x="25" y="153"/>
                  </a:lnTo>
                  <a:lnTo>
                    <a:pt x="26" y="155"/>
                  </a:lnTo>
                  <a:lnTo>
                    <a:pt x="27" y="156"/>
                  </a:lnTo>
                  <a:lnTo>
                    <a:pt x="27" y="156"/>
                  </a:lnTo>
                  <a:close/>
                  <a:moveTo>
                    <a:pt x="131" y="156"/>
                  </a:moveTo>
                  <a:lnTo>
                    <a:pt x="163" y="156"/>
                  </a:lnTo>
                  <a:lnTo>
                    <a:pt x="163" y="156"/>
                  </a:lnTo>
                  <a:lnTo>
                    <a:pt x="164" y="155"/>
                  </a:lnTo>
                  <a:lnTo>
                    <a:pt x="165" y="153"/>
                  </a:lnTo>
                  <a:lnTo>
                    <a:pt x="165" y="153"/>
                  </a:lnTo>
                  <a:lnTo>
                    <a:pt x="165" y="153"/>
                  </a:lnTo>
                  <a:lnTo>
                    <a:pt x="164" y="152"/>
                  </a:lnTo>
                  <a:lnTo>
                    <a:pt x="163" y="151"/>
                  </a:lnTo>
                  <a:lnTo>
                    <a:pt x="131" y="151"/>
                  </a:lnTo>
                  <a:lnTo>
                    <a:pt x="131" y="151"/>
                  </a:lnTo>
                  <a:lnTo>
                    <a:pt x="129" y="152"/>
                  </a:lnTo>
                  <a:lnTo>
                    <a:pt x="128" y="153"/>
                  </a:lnTo>
                  <a:lnTo>
                    <a:pt x="128" y="153"/>
                  </a:lnTo>
                  <a:lnTo>
                    <a:pt x="128" y="153"/>
                  </a:lnTo>
                  <a:lnTo>
                    <a:pt x="129" y="155"/>
                  </a:lnTo>
                  <a:lnTo>
                    <a:pt x="131" y="156"/>
                  </a:lnTo>
                  <a:lnTo>
                    <a:pt x="131" y="156"/>
                  </a:lnTo>
                  <a:close/>
                  <a:moveTo>
                    <a:pt x="40" y="156"/>
                  </a:moveTo>
                  <a:lnTo>
                    <a:pt x="40" y="156"/>
                  </a:lnTo>
                  <a:lnTo>
                    <a:pt x="42" y="155"/>
                  </a:lnTo>
                  <a:lnTo>
                    <a:pt x="43" y="153"/>
                  </a:lnTo>
                  <a:lnTo>
                    <a:pt x="43" y="153"/>
                  </a:lnTo>
                  <a:lnTo>
                    <a:pt x="42" y="151"/>
                  </a:lnTo>
                  <a:lnTo>
                    <a:pt x="40" y="151"/>
                  </a:lnTo>
                  <a:lnTo>
                    <a:pt x="40" y="151"/>
                  </a:lnTo>
                  <a:lnTo>
                    <a:pt x="37" y="151"/>
                  </a:lnTo>
                  <a:lnTo>
                    <a:pt x="37" y="153"/>
                  </a:lnTo>
                  <a:lnTo>
                    <a:pt x="37" y="153"/>
                  </a:lnTo>
                  <a:lnTo>
                    <a:pt x="37" y="155"/>
                  </a:lnTo>
                  <a:lnTo>
                    <a:pt x="40" y="156"/>
                  </a:lnTo>
                  <a:lnTo>
                    <a:pt x="40" y="156"/>
                  </a:lnTo>
                  <a:close/>
                  <a:moveTo>
                    <a:pt x="4" y="156"/>
                  </a:moveTo>
                  <a:lnTo>
                    <a:pt x="4" y="156"/>
                  </a:lnTo>
                  <a:lnTo>
                    <a:pt x="6" y="155"/>
                  </a:lnTo>
                  <a:lnTo>
                    <a:pt x="7" y="153"/>
                  </a:lnTo>
                  <a:lnTo>
                    <a:pt x="7" y="153"/>
                  </a:lnTo>
                  <a:lnTo>
                    <a:pt x="6" y="151"/>
                  </a:lnTo>
                  <a:lnTo>
                    <a:pt x="4" y="151"/>
                  </a:lnTo>
                  <a:lnTo>
                    <a:pt x="4" y="151"/>
                  </a:lnTo>
                  <a:lnTo>
                    <a:pt x="1" y="151"/>
                  </a:lnTo>
                  <a:lnTo>
                    <a:pt x="0" y="153"/>
                  </a:lnTo>
                  <a:lnTo>
                    <a:pt x="0" y="153"/>
                  </a:lnTo>
                  <a:lnTo>
                    <a:pt x="1" y="155"/>
                  </a:lnTo>
                  <a:lnTo>
                    <a:pt x="4" y="156"/>
                  </a:lnTo>
                  <a:lnTo>
                    <a:pt x="4" y="156"/>
                  </a:lnTo>
                  <a:close/>
                  <a:moveTo>
                    <a:pt x="16" y="206"/>
                  </a:moveTo>
                  <a:lnTo>
                    <a:pt x="16" y="206"/>
                  </a:lnTo>
                  <a:lnTo>
                    <a:pt x="18" y="205"/>
                  </a:lnTo>
                  <a:lnTo>
                    <a:pt x="18" y="204"/>
                  </a:lnTo>
                  <a:lnTo>
                    <a:pt x="18" y="204"/>
                  </a:lnTo>
                  <a:lnTo>
                    <a:pt x="18" y="202"/>
                  </a:lnTo>
                  <a:lnTo>
                    <a:pt x="16" y="200"/>
                  </a:lnTo>
                  <a:lnTo>
                    <a:pt x="16" y="200"/>
                  </a:lnTo>
                  <a:lnTo>
                    <a:pt x="14" y="202"/>
                  </a:lnTo>
                  <a:lnTo>
                    <a:pt x="13" y="204"/>
                  </a:lnTo>
                  <a:lnTo>
                    <a:pt x="13" y="204"/>
                  </a:lnTo>
                  <a:lnTo>
                    <a:pt x="14" y="205"/>
                  </a:lnTo>
                  <a:lnTo>
                    <a:pt x="16" y="206"/>
                  </a:lnTo>
                  <a:lnTo>
                    <a:pt x="16" y="206"/>
                  </a:lnTo>
                  <a:close/>
                  <a:moveTo>
                    <a:pt x="4" y="206"/>
                  </a:moveTo>
                  <a:lnTo>
                    <a:pt x="4" y="206"/>
                  </a:lnTo>
                  <a:lnTo>
                    <a:pt x="6" y="205"/>
                  </a:lnTo>
                  <a:lnTo>
                    <a:pt x="7" y="204"/>
                  </a:lnTo>
                  <a:lnTo>
                    <a:pt x="7" y="204"/>
                  </a:lnTo>
                  <a:lnTo>
                    <a:pt x="6" y="202"/>
                  </a:lnTo>
                  <a:lnTo>
                    <a:pt x="4" y="200"/>
                  </a:lnTo>
                  <a:lnTo>
                    <a:pt x="4" y="200"/>
                  </a:lnTo>
                  <a:lnTo>
                    <a:pt x="1" y="202"/>
                  </a:lnTo>
                  <a:lnTo>
                    <a:pt x="0" y="204"/>
                  </a:lnTo>
                  <a:lnTo>
                    <a:pt x="0" y="204"/>
                  </a:lnTo>
                  <a:lnTo>
                    <a:pt x="1" y="205"/>
                  </a:lnTo>
                  <a:lnTo>
                    <a:pt x="4" y="206"/>
                  </a:lnTo>
                  <a:lnTo>
                    <a:pt x="4" y="206"/>
                  </a:lnTo>
                  <a:close/>
                  <a:moveTo>
                    <a:pt x="131" y="206"/>
                  </a:moveTo>
                  <a:lnTo>
                    <a:pt x="163" y="206"/>
                  </a:lnTo>
                  <a:lnTo>
                    <a:pt x="163" y="206"/>
                  </a:lnTo>
                  <a:lnTo>
                    <a:pt x="164" y="205"/>
                  </a:lnTo>
                  <a:lnTo>
                    <a:pt x="165" y="204"/>
                  </a:lnTo>
                  <a:lnTo>
                    <a:pt x="165" y="204"/>
                  </a:lnTo>
                  <a:lnTo>
                    <a:pt x="165" y="204"/>
                  </a:lnTo>
                  <a:lnTo>
                    <a:pt x="164" y="202"/>
                  </a:lnTo>
                  <a:lnTo>
                    <a:pt x="163" y="200"/>
                  </a:lnTo>
                  <a:lnTo>
                    <a:pt x="131" y="200"/>
                  </a:lnTo>
                  <a:lnTo>
                    <a:pt x="131" y="200"/>
                  </a:lnTo>
                  <a:lnTo>
                    <a:pt x="129" y="202"/>
                  </a:lnTo>
                  <a:lnTo>
                    <a:pt x="128" y="204"/>
                  </a:lnTo>
                  <a:lnTo>
                    <a:pt x="128" y="204"/>
                  </a:lnTo>
                  <a:lnTo>
                    <a:pt x="128" y="204"/>
                  </a:lnTo>
                  <a:lnTo>
                    <a:pt x="129" y="205"/>
                  </a:lnTo>
                  <a:lnTo>
                    <a:pt x="131" y="206"/>
                  </a:lnTo>
                  <a:lnTo>
                    <a:pt x="131" y="206"/>
                  </a:lnTo>
                  <a:close/>
                  <a:moveTo>
                    <a:pt x="27" y="206"/>
                  </a:moveTo>
                  <a:lnTo>
                    <a:pt x="27" y="206"/>
                  </a:lnTo>
                  <a:lnTo>
                    <a:pt x="30" y="205"/>
                  </a:lnTo>
                  <a:lnTo>
                    <a:pt x="31" y="204"/>
                  </a:lnTo>
                  <a:lnTo>
                    <a:pt x="31" y="204"/>
                  </a:lnTo>
                  <a:lnTo>
                    <a:pt x="30" y="202"/>
                  </a:lnTo>
                  <a:lnTo>
                    <a:pt x="27" y="200"/>
                  </a:lnTo>
                  <a:lnTo>
                    <a:pt x="27" y="200"/>
                  </a:lnTo>
                  <a:lnTo>
                    <a:pt x="26" y="202"/>
                  </a:lnTo>
                  <a:lnTo>
                    <a:pt x="25" y="204"/>
                  </a:lnTo>
                  <a:lnTo>
                    <a:pt x="25" y="204"/>
                  </a:lnTo>
                  <a:lnTo>
                    <a:pt x="26" y="205"/>
                  </a:lnTo>
                  <a:lnTo>
                    <a:pt x="27" y="206"/>
                  </a:lnTo>
                  <a:lnTo>
                    <a:pt x="27" y="206"/>
                  </a:lnTo>
                  <a:close/>
                  <a:moveTo>
                    <a:pt x="52" y="206"/>
                  </a:moveTo>
                  <a:lnTo>
                    <a:pt x="52" y="206"/>
                  </a:lnTo>
                  <a:lnTo>
                    <a:pt x="54" y="205"/>
                  </a:lnTo>
                  <a:lnTo>
                    <a:pt x="56" y="204"/>
                  </a:lnTo>
                  <a:lnTo>
                    <a:pt x="56" y="204"/>
                  </a:lnTo>
                  <a:lnTo>
                    <a:pt x="54" y="202"/>
                  </a:lnTo>
                  <a:lnTo>
                    <a:pt x="52" y="200"/>
                  </a:lnTo>
                  <a:lnTo>
                    <a:pt x="52" y="200"/>
                  </a:lnTo>
                  <a:lnTo>
                    <a:pt x="50" y="202"/>
                  </a:lnTo>
                  <a:lnTo>
                    <a:pt x="49" y="204"/>
                  </a:lnTo>
                  <a:lnTo>
                    <a:pt x="49" y="204"/>
                  </a:lnTo>
                  <a:lnTo>
                    <a:pt x="50" y="205"/>
                  </a:lnTo>
                  <a:lnTo>
                    <a:pt x="52" y="206"/>
                  </a:lnTo>
                  <a:lnTo>
                    <a:pt x="52" y="206"/>
                  </a:lnTo>
                  <a:close/>
                  <a:moveTo>
                    <a:pt x="40" y="206"/>
                  </a:moveTo>
                  <a:lnTo>
                    <a:pt x="40" y="206"/>
                  </a:lnTo>
                  <a:lnTo>
                    <a:pt x="42" y="205"/>
                  </a:lnTo>
                  <a:lnTo>
                    <a:pt x="43" y="204"/>
                  </a:lnTo>
                  <a:lnTo>
                    <a:pt x="43" y="204"/>
                  </a:lnTo>
                  <a:lnTo>
                    <a:pt x="42" y="202"/>
                  </a:lnTo>
                  <a:lnTo>
                    <a:pt x="40" y="200"/>
                  </a:lnTo>
                  <a:lnTo>
                    <a:pt x="40" y="200"/>
                  </a:lnTo>
                  <a:lnTo>
                    <a:pt x="37" y="202"/>
                  </a:lnTo>
                  <a:lnTo>
                    <a:pt x="37" y="204"/>
                  </a:lnTo>
                  <a:lnTo>
                    <a:pt x="37" y="204"/>
                  </a:lnTo>
                  <a:lnTo>
                    <a:pt x="37" y="205"/>
                  </a:lnTo>
                  <a:lnTo>
                    <a:pt x="40" y="206"/>
                  </a:lnTo>
                  <a:lnTo>
                    <a:pt x="40" y="206"/>
                  </a:lnTo>
                  <a:close/>
                  <a:moveTo>
                    <a:pt x="163" y="250"/>
                  </a:moveTo>
                  <a:lnTo>
                    <a:pt x="131" y="250"/>
                  </a:lnTo>
                  <a:lnTo>
                    <a:pt x="131" y="250"/>
                  </a:lnTo>
                  <a:lnTo>
                    <a:pt x="129" y="251"/>
                  </a:lnTo>
                  <a:lnTo>
                    <a:pt x="129" y="254"/>
                  </a:lnTo>
                  <a:lnTo>
                    <a:pt x="129" y="254"/>
                  </a:lnTo>
                  <a:lnTo>
                    <a:pt x="129" y="254"/>
                  </a:lnTo>
                  <a:lnTo>
                    <a:pt x="129" y="255"/>
                  </a:lnTo>
                  <a:lnTo>
                    <a:pt x="131" y="256"/>
                  </a:lnTo>
                  <a:lnTo>
                    <a:pt x="163" y="256"/>
                  </a:lnTo>
                  <a:lnTo>
                    <a:pt x="163" y="256"/>
                  </a:lnTo>
                  <a:lnTo>
                    <a:pt x="165" y="255"/>
                  </a:lnTo>
                  <a:lnTo>
                    <a:pt x="165" y="254"/>
                  </a:lnTo>
                  <a:lnTo>
                    <a:pt x="165" y="254"/>
                  </a:lnTo>
                  <a:lnTo>
                    <a:pt x="165" y="254"/>
                  </a:lnTo>
                  <a:lnTo>
                    <a:pt x="165" y="251"/>
                  </a:lnTo>
                  <a:lnTo>
                    <a:pt x="163" y="250"/>
                  </a:lnTo>
                  <a:lnTo>
                    <a:pt x="163" y="250"/>
                  </a:lnTo>
                  <a:close/>
                  <a:moveTo>
                    <a:pt x="41" y="250"/>
                  </a:moveTo>
                  <a:lnTo>
                    <a:pt x="41" y="250"/>
                  </a:lnTo>
                  <a:lnTo>
                    <a:pt x="39" y="251"/>
                  </a:lnTo>
                  <a:lnTo>
                    <a:pt x="37" y="254"/>
                  </a:lnTo>
                  <a:lnTo>
                    <a:pt x="37" y="254"/>
                  </a:lnTo>
                  <a:lnTo>
                    <a:pt x="39" y="256"/>
                  </a:lnTo>
                  <a:lnTo>
                    <a:pt x="41" y="256"/>
                  </a:lnTo>
                  <a:lnTo>
                    <a:pt x="41" y="256"/>
                  </a:lnTo>
                  <a:lnTo>
                    <a:pt x="43" y="256"/>
                  </a:lnTo>
                  <a:lnTo>
                    <a:pt x="43" y="254"/>
                  </a:lnTo>
                  <a:lnTo>
                    <a:pt x="43" y="254"/>
                  </a:lnTo>
                  <a:lnTo>
                    <a:pt x="43" y="251"/>
                  </a:lnTo>
                  <a:lnTo>
                    <a:pt x="41" y="250"/>
                  </a:lnTo>
                  <a:lnTo>
                    <a:pt x="41" y="250"/>
                  </a:lnTo>
                  <a:close/>
                  <a:moveTo>
                    <a:pt x="52" y="250"/>
                  </a:moveTo>
                  <a:lnTo>
                    <a:pt x="52" y="250"/>
                  </a:lnTo>
                  <a:lnTo>
                    <a:pt x="51" y="251"/>
                  </a:lnTo>
                  <a:lnTo>
                    <a:pt x="50" y="254"/>
                  </a:lnTo>
                  <a:lnTo>
                    <a:pt x="50" y="254"/>
                  </a:lnTo>
                  <a:lnTo>
                    <a:pt x="51" y="256"/>
                  </a:lnTo>
                  <a:lnTo>
                    <a:pt x="52" y="256"/>
                  </a:lnTo>
                  <a:lnTo>
                    <a:pt x="52" y="256"/>
                  </a:lnTo>
                  <a:lnTo>
                    <a:pt x="54" y="256"/>
                  </a:lnTo>
                  <a:lnTo>
                    <a:pt x="56" y="254"/>
                  </a:lnTo>
                  <a:lnTo>
                    <a:pt x="56" y="254"/>
                  </a:lnTo>
                  <a:lnTo>
                    <a:pt x="54" y="251"/>
                  </a:lnTo>
                  <a:lnTo>
                    <a:pt x="52" y="250"/>
                  </a:lnTo>
                  <a:lnTo>
                    <a:pt x="52" y="250"/>
                  </a:lnTo>
                  <a:close/>
                  <a:moveTo>
                    <a:pt x="4" y="250"/>
                  </a:moveTo>
                  <a:lnTo>
                    <a:pt x="4" y="250"/>
                  </a:lnTo>
                  <a:lnTo>
                    <a:pt x="1" y="251"/>
                  </a:lnTo>
                  <a:lnTo>
                    <a:pt x="1" y="254"/>
                  </a:lnTo>
                  <a:lnTo>
                    <a:pt x="1" y="254"/>
                  </a:lnTo>
                  <a:lnTo>
                    <a:pt x="1" y="256"/>
                  </a:lnTo>
                  <a:lnTo>
                    <a:pt x="4" y="256"/>
                  </a:lnTo>
                  <a:lnTo>
                    <a:pt x="4" y="256"/>
                  </a:lnTo>
                  <a:lnTo>
                    <a:pt x="6" y="256"/>
                  </a:lnTo>
                  <a:lnTo>
                    <a:pt x="7" y="254"/>
                  </a:lnTo>
                  <a:lnTo>
                    <a:pt x="7" y="254"/>
                  </a:lnTo>
                  <a:lnTo>
                    <a:pt x="6" y="251"/>
                  </a:lnTo>
                  <a:lnTo>
                    <a:pt x="4" y="250"/>
                  </a:lnTo>
                  <a:lnTo>
                    <a:pt x="4" y="250"/>
                  </a:lnTo>
                  <a:close/>
                  <a:moveTo>
                    <a:pt x="28" y="250"/>
                  </a:moveTo>
                  <a:lnTo>
                    <a:pt x="28" y="250"/>
                  </a:lnTo>
                  <a:lnTo>
                    <a:pt x="26" y="251"/>
                  </a:lnTo>
                  <a:lnTo>
                    <a:pt x="25" y="254"/>
                  </a:lnTo>
                  <a:lnTo>
                    <a:pt x="25" y="254"/>
                  </a:lnTo>
                  <a:lnTo>
                    <a:pt x="26" y="256"/>
                  </a:lnTo>
                  <a:lnTo>
                    <a:pt x="28" y="256"/>
                  </a:lnTo>
                  <a:lnTo>
                    <a:pt x="28" y="256"/>
                  </a:lnTo>
                  <a:lnTo>
                    <a:pt x="31" y="256"/>
                  </a:lnTo>
                  <a:lnTo>
                    <a:pt x="32" y="254"/>
                  </a:lnTo>
                  <a:lnTo>
                    <a:pt x="32" y="254"/>
                  </a:lnTo>
                  <a:lnTo>
                    <a:pt x="31" y="251"/>
                  </a:lnTo>
                  <a:lnTo>
                    <a:pt x="28" y="250"/>
                  </a:lnTo>
                  <a:lnTo>
                    <a:pt x="28" y="250"/>
                  </a:lnTo>
                  <a:close/>
                  <a:moveTo>
                    <a:pt x="16" y="250"/>
                  </a:moveTo>
                  <a:lnTo>
                    <a:pt x="16" y="250"/>
                  </a:lnTo>
                  <a:lnTo>
                    <a:pt x="14" y="251"/>
                  </a:lnTo>
                  <a:lnTo>
                    <a:pt x="13" y="254"/>
                  </a:lnTo>
                  <a:lnTo>
                    <a:pt x="13" y="254"/>
                  </a:lnTo>
                  <a:lnTo>
                    <a:pt x="14" y="256"/>
                  </a:lnTo>
                  <a:lnTo>
                    <a:pt x="16" y="256"/>
                  </a:lnTo>
                  <a:lnTo>
                    <a:pt x="16" y="256"/>
                  </a:lnTo>
                  <a:lnTo>
                    <a:pt x="18" y="256"/>
                  </a:lnTo>
                  <a:lnTo>
                    <a:pt x="19" y="254"/>
                  </a:lnTo>
                  <a:lnTo>
                    <a:pt x="19" y="254"/>
                  </a:lnTo>
                  <a:lnTo>
                    <a:pt x="18" y="251"/>
                  </a:lnTo>
                  <a:lnTo>
                    <a:pt x="16" y="250"/>
                  </a:lnTo>
                  <a:lnTo>
                    <a:pt x="16" y="250"/>
                  </a:lnTo>
                  <a:close/>
                  <a:moveTo>
                    <a:pt x="163" y="301"/>
                  </a:moveTo>
                  <a:lnTo>
                    <a:pt x="131" y="301"/>
                  </a:lnTo>
                  <a:lnTo>
                    <a:pt x="131" y="301"/>
                  </a:lnTo>
                  <a:lnTo>
                    <a:pt x="129" y="301"/>
                  </a:lnTo>
                  <a:lnTo>
                    <a:pt x="129" y="303"/>
                  </a:lnTo>
                  <a:lnTo>
                    <a:pt x="129" y="303"/>
                  </a:lnTo>
                  <a:lnTo>
                    <a:pt x="129" y="303"/>
                  </a:lnTo>
                  <a:lnTo>
                    <a:pt x="129" y="306"/>
                  </a:lnTo>
                  <a:lnTo>
                    <a:pt x="131" y="306"/>
                  </a:lnTo>
                  <a:lnTo>
                    <a:pt x="163" y="306"/>
                  </a:lnTo>
                  <a:lnTo>
                    <a:pt x="163" y="306"/>
                  </a:lnTo>
                  <a:lnTo>
                    <a:pt x="165" y="306"/>
                  </a:lnTo>
                  <a:lnTo>
                    <a:pt x="165" y="303"/>
                  </a:lnTo>
                  <a:lnTo>
                    <a:pt x="165" y="303"/>
                  </a:lnTo>
                  <a:lnTo>
                    <a:pt x="165" y="303"/>
                  </a:lnTo>
                  <a:lnTo>
                    <a:pt x="165" y="301"/>
                  </a:lnTo>
                  <a:lnTo>
                    <a:pt x="163" y="301"/>
                  </a:lnTo>
                  <a:lnTo>
                    <a:pt x="163" y="301"/>
                  </a:lnTo>
                  <a:close/>
                  <a:moveTo>
                    <a:pt x="16" y="300"/>
                  </a:moveTo>
                  <a:lnTo>
                    <a:pt x="16" y="300"/>
                  </a:lnTo>
                  <a:lnTo>
                    <a:pt x="14" y="301"/>
                  </a:lnTo>
                  <a:lnTo>
                    <a:pt x="13" y="303"/>
                  </a:lnTo>
                  <a:lnTo>
                    <a:pt x="13" y="303"/>
                  </a:lnTo>
                  <a:lnTo>
                    <a:pt x="14" y="306"/>
                  </a:lnTo>
                  <a:lnTo>
                    <a:pt x="16" y="307"/>
                  </a:lnTo>
                  <a:lnTo>
                    <a:pt x="16" y="307"/>
                  </a:lnTo>
                  <a:lnTo>
                    <a:pt x="18" y="306"/>
                  </a:lnTo>
                  <a:lnTo>
                    <a:pt x="19" y="303"/>
                  </a:lnTo>
                  <a:lnTo>
                    <a:pt x="19" y="303"/>
                  </a:lnTo>
                  <a:lnTo>
                    <a:pt x="18" y="301"/>
                  </a:lnTo>
                  <a:lnTo>
                    <a:pt x="16" y="300"/>
                  </a:lnTo>
                  <a:lnTo>
                    <a:pt x="16" y="300"/>
                  </a:lnTo>
                  <a:close/>
                  <a:moveTo>
                    <a:pt x="52" y="300"/>
                  </a:moveTo>
                  <a:lnTo>
                    <a:pt x="52" y="300"/>
                  </a:lnTo>
                  <a:lnTo>
                    <a:pt x="51" y="301"/>
                  </a:lnTo>
                  <a:lnTo>
                    <a:pt x="50" y="303"/>
                  </a:lnTo>
                  <a:lnTo>
                    <a:pt x="50" y="303"/>
                  </a:lnTo>
                  <a:lnTo>
                    <a:pt x="51" y="306"/>
                  </a:lnTo>
                  <a:lnTo>
                    <a:pt x="52" y="307"/>
                  </a:lnTo>
                  <a:lnTo>
                    <a:pt x="52" y="307"/>
                  </a:lnTo>
                  <a:lnTo>
                    <a:pt x="54" y="306"/>
                  </a:lnTo>
                  <a:lnTo>
                    <a:pt x="56" y="303"/>
                  </a:lnTo>
                  <a:lnTo>
                    <a:pt x="56" y="303"/>
                  </a:lnTo>
                  <a:lnTo>
                    <a:pt x="54" y="301"/>
                  </a:lnTo>
                  <a:lnTo>
                    <a:pt x="52" y="300"/>
                  </a:lnTo>
                  <a:lnTo>
                    <a:pt x="52" y="300"/>
                  </a:lnTo>
                  <a:close/>
                  <a:moveTo>
                    <a:pt x="4" y="300"/>
                  </a:moveTo>
                  <a:lnTo>
                    <a:pt x="4" y="300"/>
                  </a:lnTo>
                  <a:lnTo>
                    <a:pt x="1" y="301"/>
                  </a:lnTo>
                  <a:lnTo>
                    <a:pt x="1" y="303"/>
                  </a:lnTo>
                  <a:lnTo>
                    <a:pt x="1" y="303"/>
                  </a:lnTo>
                  <a:lnTo>
                    <a:pt x="1" y="306"/>
                  </a:lnTo>
                  <a:lnTo>
                    <a:pt x="4" y="307"/>
                  </a:lnTo>
                  <a:lnTo>
                    <a:pt x="4" y="307"/>
                  </a:lnTo>
                  <a:lnTo>
                    <a:pt x="6" y="306"/>
                  </a:lnTo>
                  <a:lnTo>
                    <a:pt x="7" y="303"/>
                  </a:lnTo>
                  <a:lnTo>
                    <a:pt x="7" y="303"/>
                  </a:lnTo>
                  <a:lnTo>
                    <a:pt x="6" y="301"/>
                  </a:lnTo>
                  <a:lnTo>
                    <a:pt x="4" y="300"/>
                  </a:lnTo>
                  <a:lnTo>
                    <a:pt x="4" y="300"/>
                  </a:lnTo>
                  <a:close/>
                  <a:moveTo>
                    <a:pt x="41" y="300"/>
                  </a:moveTo>
                  <a:lnTo>
                    <a:pt x="41" y="300"/>
                  </a:lnTo>
                  <a:lnTo>
                    <a:pt x="39" y="301"/>
                  </a:lnTo>
                  <a:lnTo>
                    <a:pt x="37" y="303"/>
                  </a:lnTo>
                  <a:lnTo>
                    <a:pt x="37" y="303"/>
                  </a:lnTo>
                  <a:lnTo>
                    <a:pt x="39" y="306"/>
                  </a:lnTo>
                  <a:lnTo>
                    <a:pt x="41" y="307"/>
                  </a:lnTo>
                  <a:lnTo>
                    <a:pt x="41" y="307"/>
                  </a:lnTo>
                  <a:lnTo>
                    <a:pt x="43" y="306"/>
                  </a:lnTo>
                  <a:lnTo>
                    <a:pt x="43" y="303"/>
                  </a:lnTo>
                  <a:lnTo>
                    <a:pt x="43" y="303"/>
                  </a:lnTo>
                  <a:lnTo>
                    <a:pt x="43" y="301"/>
                  </a:lnTo>
                  <a:lnTo>
                    <a:pt x="41" y="300"/>
                  </a:lnTo>
                  <a:lnTo>
                    <a:pt x="41" y="300"/>
                  </a:lnTo>
                  <a:close/>
                  <a:moveTo>
                    <a:pt x="28" y="300"/>
                  </a:moveTo>
                  <a:lnTo>
                    <a:pt x="28" y="300"/>
                  </a:lnTo>
                  <a:lnTo>
                    <a:pt x="26" y="301"/>
                  </a:lnTo>
                  <a:lnTo>
                    <a:pt x="25" y="303"/>
                  </a:lnTo>
                  <a:lnTo>
                    <a:pt x="25" y="303"/>
                  </a:lnTo>
                  <a:lnTo>
                    <a:pt x="26" y="306"/>
                  </a:lnTo>
                  <a:lnTo>
                    <a:pt x="28" y="307"/>
                  </a:lnTo>
                  <a:lnTo>
                    <a:pt x="28" y="307"/>
                  </a:lnTo>
                  <a:lnTo>
                    <a:pt x="31" y="306"/>
                  </a:lnTo>
                  <a:lnTo>
                    <a:pt x="32" y="303"/>
                  </a:lnTo>
                  <a:lnTo>
                    <a:pt x="32" y="303"/>
                  </a:lnTo>
                  <a:lnTo>
                    <a:pt x="31" y="301"/>
                  </a:lnTo>
                  <a:lnTo>
                    <a:pt x="28" y="300"/>
                  </a:lnTo>
                  <a:lnTo>
                    <a:pt x="28" y="300"/>
                  </a:lnTo>
                  <a:close/>
                </a:path>
              </a:pathLst>
            </a:custGeom>
            <a:grpFill/>
            <a:ln>
              <a:noFill/>
              <a:headEnd/>
              <a:tailEnd/>
            </a:ln>
            <a:effectLst/>
            <a:scene3d>
              <a:camera prst="orthographicFront"/>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2" tIns="8421" rIns="16842" bIns="8421"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eaLnBrk="0" hangingPunct="0">
                <a:buClr>
                  <a:srgbClr val="CC9900"/>
                </a:buClr>
                <a:buFont typeface="Wingdings" pitchFamily="2" charset="2"/>
                <a:buChar char="n"/>
                <a:defRPr/>
              </a:pPr>
              <a:endParaRPr lang="zh-CN" altLang="en-US" sz="1799">
                <a:solidFill>
                  <a:schemeClr val="bg1"/>
                </a:solidFill>
                <a:latin typeface="微软雅黑" pitchFamily="34" charset="-122"/>
                <a:ea typeface="微软雅黑" pitchFamily="34" charset="-122"/>
                <a:cs typeface="Arial" pitchFamily="34" charset="0"/>
                <a:sym typeface="Arial" pitchFamily="34" charset="0"/>
              </a:endParaRPr>
            </a:p>
          </p:txBody>
        </p:sp>
        <p:sp>
          <p:nvSpPr>
            <p:cNvPr id="31" name="Freeform 13"/>
            <p:cNvSpPr>
              <a:spLocks noEditPoints="1"/>
            </p:cNvSpPr>
            <p:nvPr/>
          </p:nvSpPr>
          <p:spPr bwMode="auto">
            <a:xfrm>
              <a:off x="913025" y="2370078"/>
              <a:ext cx="360363" cy="876300"/>
            </a:xfrm>
            <a:custGeom>
              <a:avLst/>
              <a:gdLst>
                <a:gd name="T0" fmla="*/ 226 w 227"/>
                <a:gd name="T1" fmla="*/ 2 h 552"/>
                <a:gd name="T2" fmla="*/ 225 w 227"/>
                <a:gd name="T3" fmla="*/ 1 h 552"/>
                <a:gd name="T4" fmla="*/ 3 w 227"/>
                <a:gd name="T5" fmla="*/ 0 h 552"/>
                <a:gd name="T6" fmla="*/ 1 w 227"/>
                <a:gd name="T7" fmla="*/ 1 h 552"/>
                <a:gd name="T8" fmla="*/ 0 w 227"/>
                <a:gd name="T9" fmla="*/ 3 h 552"/>
                <a:gd name="T10" fmla="*/ 0 w 227"/>
                <a:gd name="T11" fmla="*/ 549 h 552"/>
                <a:gd name="T12" fmla="*/ 1 w 227"/>
                <a:gd name="T13" fmla="*/ 551 h 552"/>
                <a:gd name="T14" fmla="*/ 3 w 227"/>
                <a:gd name="T15" fmla="*/ 552 h 552"/>
                <a:gd name="T16" fmla="*/ 224 w 227"/>
                <a:gd name="T17" fmla="*/ 552 h 552"/>
                <a:gd name="T18" fmla="*/ 226 w 227"/>
                <a:gd name="T19" fmla="*/ 551 h 552"/>
                <a:gd name="T20" fmla="*/ 227 w 227"/>
                <a:gd name="T21" fmla="*/ 549 h 552"/>
                <a:gd name="T22" fmla="*/ 23 w 227"/>
                <a:gd name="T23" fmla="*/ 528 h 552"/>
                <a:gd name="T24" fmla="*/ 203 w 227"/>
                <a:gd name="T25" fmla="*/ 520 h 552"/>
                <a:gd name="T26" fmla="*/ 203 w 227"/>
                <a:gd name="T27" fmla="*/ 528 h 552"/>
                <a:gd name="T28" fmla="*/ 20 w 227"/>
                <a:gd name="T29" fmla="*/ 507 h 552"/>
                <a:gd name="T30" fmla="*/ 206 w 227"/>
                <a:gd name="T31" fmla="*/ 503 h 552"/>
                <a:gd name="T32" fmla="*/ 203 w 227"/>
                <a:gd name="T33" fmla="*/ 493 h 552"/>
                <a:gd name="T34" fmla="*/ 21 w 227"/>
                <a:gd name="T35" fmla="*/ 485 h 552"/>
                <a:gd name="T36" fmla="*/ 207 w 227"/>
                <a:gd name="T37" fmla="*/ 489 h 552"/>
                <a:gd name="T38" fmla="*/ 92 w 227"/>
                <a:gd name="T39" fmla="*/ 429 h 552"/>
                <a:gd name="T40" fmla="*/ 109 w 227"/>
                <a:gd name="T41" fmla="*/ 413 h 552"/>
                <a:gd name="T42" fmla="*/ 127 w 227"/>
                <a:gd name="T43" fmla="*/ 418 h 552"/>
                <a:gd name="T44" fmla="*/ 134 w 227"/>
                <a:gd name="T45" fmla="*/ 437 h 552"/>
                <a:gd name="T46" fmla="*/ 117 w 227"/>
                <a:gd name="T47" fmla="*/ 454 h 552"/>
                <a:gd name="T48" fmla="*/ 98 w 227"/>
                <a:gd name="T49" fmla="*/ 448 h 552"/>
                <a:gd name="T50" fmla="*/ 210 w 227"/>
                <a:gd name="T51" fmla="*/ 361 h 552"/>
                <a:gd name="T52" fmla="*/ 23 w 227"/>
                <a:gd name="T53" fmla="*/ 368 h 552"/>
                <a:gd name="T54" fmla="*/ 17 w 227"/>
                <a:gd name="T55" fmla="*/ 336 h 552"/>
                <a:gd name="T56" fmla="*/ 203 w 227"/>
                <a:gd name="T57" fmla="*/ 329 h 552"/>
                <a:gd name="T58" fmla="*/ 210 w 227"/>
                <a:gd name="T59" fmla="*/ 361 h 552"/>
                <a:gd name="T60" fmla="*/ 203 w 227"/>
                <a:gd name="T61" fmla="*/ 317 h 552"/>
                <a:gd name="T62" fmla="*/ 17 w 227"/>
                <a:gd name="T63" fmla="*/ 311 h 552"/>
                <a:gd name="T64" fmla="*/ 23 w 227"/>
                <a:gd name="T65" fmla="*/ 279 h 552"/>
                <a:gd name="T66" fmla="*/ 210 w 227"/>
                <a:gd name="T67" fmla="*/ 286 h 552"/>
                <a:gd name="T68" fmla="*/ 206 w 227"/>
                <a:gd name="T69" fmla="*/ 267 h 552"/>
                <a:gd name="T70" fmla="*/ 17 w 227"/>
                <a:gd name="T71" fmla="*/ 263 h 552"/>
                <a:gd name="T72" fmla="*/ 20 w 227"/>
                <a:gd name="T73" fmla="*/ 229 h 552"/>
                <a:gd name="T74" fmla="*/ 209 w 227"/>
                <a:gd name="T75" fmla="*/ 233 h 552"/>
                <a:gd name="T76" fmla="*/ 208 w 227"/>
                <a:gd name="T77" fmla="*/ 215 h 552"/>
                <a:gd name="T78" fmla="*/ 19 w 227"/>
                <a:gd name="T79" fmla="*/ 215 h 552"/>
                <a:gd name="T80" fmla="*/ 19 w 227"/>
                <a:gd name="T81" fmla="*/ 181 h 552"/>
                <a:gd name="T82" fmla="*/ 208 w 227"/>
                <a:gd name="T83" fmla="*/ 181 h 552"/>
                <a:gd name="T84" fmla="*/ 209 w 227"/>
                <a:gd name="T85" fmla="*/ 163 h 552"/>
                <a:gd name="T86" fmla="*/ 20 w 227"/>
                <a:gd name="T87" fmla="*/ 166 h 552"/>
                <a:gd name="T88" fmla="*/ 17 w 227"/>
                <a:gd name="T89" fmla="*/ 133 h 552"/>
                <a:gd name="T90" fmla="*/ 206 w 227"/>
                <a:gd name="T91" fmla="*/ 130 h 552"/>
                <a:gd name="T92" fmla="*/ 210 w 227"/>
                <a:gd name="T93" fmla="*/ 111 h 552"/>
                <a:gd name="T94" fmla="*/ 23 w 227"/>
                <a:gd name="T95" fmla="*/ 116 h 552"/>
                <a:gd name="T96" fmla="*/ 17 w 227"/>
                <a:gd name="T97" fmla="*/ 86 h 552"/>
                <a:gd name="T98" fmla="*/ 203 w 227"/>
                <a:gd name="T99" fmla="*/ 79 h 552"/>
                <a:gd name="T100" fmla="*/ 210 w 227"/>
                <a:gd name="T101" fmla="*/ 61 h 552"/>
                <a:gd name="T102" fmla="*/ 23 w 227"/>
                <a:gd name="T103" fmla="*/ 66 h 552"/>
                <a:gd name="T104" fmla="*/ 17 w 227"/>
                <a:gd name="T105" fmla="*/ 36 h 552"/>
                <a:gd name="T106" fmla="*/ 203 w 227"/>
                <a:gd name="T107" fmla="*/ 29 h 552"/>
                <a:gd name="T108" fmla="*/ 210 w 227"/>
                <a:gd name="T109" fmla="*/ 6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 h="552">
                  <a:moveTo>
                    <a:pt x="227" y="4"/>
                  </a:moveTo>
                  <a:lnTo>
                    <a:pt x="227" y="4"/>
                  </a:lnTo>
                  <a:lnTo>
                    <a:pt x="227" y="3"/>
                  </a:lnTo>
                  <a:lnTo>
                    <a:pt x="227" y="3"/>
                  </a:lnTo>
                  <a:lnTo>
                    <a:pt x="227" y="3"/>
                  </a:lnTo>
                  <a:lnTo>
                    <a:pt x="226" y="2"/>
                  </a:lnTo>
                  <a:lnTo>
                    <a:pt x="226" y="2"/>
                  </a:lnTo>
                  <a:lnTo>
                    <a:pt x="226" y="2"/>
                  </a:lnTo>
                  <a:lnTo>
                    <a:pt x="226" y="1"/>
                  </a:lnTo>
                  <a:lnTo>
                    <a:pt x="225" y="1"/>
                  </a:lnTo>
                  <a:lnTo>
                    <a:pt x="225" y="1"/>
                  </a:lnTo>
                  <a:lnTo>
                    <a:pt x="225" y="1"/>
                  </a:lnTo>
                  <a:lnTo>
                    <a:pt x="224" y="1"/>
                  </a:lnTo>
                  <a:lnTo>
                    <a:pt x="224" y="0"/>
                  </a:lnTo>
                  <a:lnTo>
                    <a:pt x="223" y="0"/>
                  </a:lnTo>
                  <a:lnTo>
                    <a:pt x="223"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47"/>
                  </a:lnTo>
                  <a:lnTo>
                    <a:pt x="0" y="549"/>
                  </a:lnTo>
                  <a:lnTo>
                    <a:pt x="0" y="549"/>
                  </a:lnTo>
                  <a:lnTo>
                    <a:pt x="0" y="550"/>
                  </a:lnTo>
                  <a:lnTo>
                    <a:pt x="0" y="550"/>
                  </a:lnTo>
                  <a:lnTo>
                    <a:pt x="0" y="550"/>
                  </a:lnTo>
                  <a:lnTo>
                    <a:pt x="0" y="551"/>
                  </a:lnTo>
                  <a:lnTo>
                    <a:pt x="1" y="551"/>
                  </a:lnTo>
                  <a:lnTo>
                    <a:pt x="1" y="551"/>
                  </a:lnTo>
                  <a:lnTo>
                    <a:pt x="1" y="552"/>
                  </a:lnTo>
                  <a:lnTo>
                    <a:pt x="1" y="552"/>
                  </a:lnTo>
                  <a:lnTo>
                    <a:pt x="2" y="552"/>
                  </a:lnTo>
                  <a:lnTo>
                    <a:pt x="2" y="552"/>
                  </a:lnTo>
                  <a:lnTo>
                    <a:pt x="3" y="552"/>
                  </a:lnTo>
                  <a:lnTo>
                    <a:pt x="3" y="552"/>
                  </a:lnTo>
                  <a:lnTo>
                    <a:pt x="3" y="552"/>
                  </a:lnTo>
                  <a:lnTo>
                    <a:pt x="4" y="552"/>
                  </a:lnTo>
                  <a:lnTo>
                    <a:pt x="223" y="552"/>
                  </a:lnTo>
                  <a:lnTo>
                    <a:pt x="223" y="552"/>
                  </a:lnTo>
                  <a:lnTo>
                    <a:pt x="224" y="552"/>
                  </a:lnTo>
                  <a:lnTo>
                    <a:pt x="224" y="552"/>
                  </a:lnTo>
                  <a:lnTo>
                    <a:pt x="225" y="552"/>
                  </a:lnTo>
                  <a:lnTo>
                    <a:pt x="225" y="552"/>
                  </a:lnTo>
                  <a:lnTo>
                    <a:pt x="225" y="552"/>
                  </a:lnTo>
                  <a:lnTo>
                    <a:pt x="226" y="552"/>
                  </a:lnTo>
                  <a:lnTo>
                    <a:pt x="226" y="551"/>
                  </a:lnTo>
                  <a:lnTo>
                    <a:pt x="226" y="551"/>
                  </a:lnTo>
                  <a:lnTo>
                    <a:pt x="226" y="551"/>
                  </a:lnTo>
                  <a:lnTo>
                    <a:pt x="227" y="550"/>
                  </a:lnTo>
                  <a:lnTo>
                    <a:pt x="227" y="550"/>
                  </a:lnTo>
                  <a:lnTo>
                    <a:pt x="227" y="550"/>
                  </a:lnTo>
                  <a:lnTo>
                    <a:pt x="227" y="549"/>
                  </a:lnTo>
                  <a:lnTo>
                    <a:pt x="227" y="549"/>
                  </a:lnTo>
                  <a:lnTo>
                    <a:pt x="227" y="547"/>
                  </a:lnTo>
                  <a:lnTo>
                    <a:pt x="227" y="5"/>
                  </a:lnTo>
                  <a:lnTo>
                    <a:pt x="227" y="4"/>
                  </a:lnTo>
                  <a:close/>
                  <a:moveTo>
                    <a:pt x="203" y="528"/>
                  </a:moveTo>
                  <a:lnTo>
                    <a:pt x="23" y="528"/>
                  </a:lnTo>
                  <a:lnTo>
                    <a:pt x="23" y="528"/>
                  </a:lnTo>
                  <a:lnTo>
                    <a:pt x="21" y="527"/>
                  </a:lnTo>
                  <a:lnTo>
                    <a:pt x="20" y="525"/>
                  </a:lnTo>
                  <a:lnTo>
                    <a:pt x="20" y="525"/>
                  </a:lnTo>
                  <a:lnTo>
                    <a:pt x="21" y="521"/>
                  </a:lnTo>
                  <a:lnTo>
                    <a:pt x="23" y="520"/>
                  </a:lnTo>
                  <a:lnTo>
                    <a:pt x="203" y="520"/>
                  </a:lnTo>
                  <a:lnTo>
                    <a:pt x="203" y="520"/>
                  </a:lnTo>
                  <a:lnTo>
                    <a:pt x="206" y="521"/>
                  </a:lnTo>
                  <a:lnTo>
                    <a:pt x="207" y="525"/>
                  </a:lnTo>
                  <a:lnTo>
                    <a:pt x="207" y="525"/>
                  </a:lnTo>
                  <a:lnTo>
                    <a:pt x="206" y="527"/>
                  </a:lnTo>
                  <a:lnTo>
                    <a:pt x="203" y="528"/>
                  </a:lnTo>
                  <a:lnTo>
                    <a:pt x="203" y="528"/>
                  </a:lnTo>
                  <a:close/>
                  <a:moveTo>
                    <a:pt x="203" y="511"/>
                  </a:moveTo>
                  <a:lnTo>
                    <a:pt x="23" y="511"/>
                  </a:lnTo>
                  <a:lnTo>
                    <a:pt x="23" y="511"/>
                  </a:lnTo>
                  <a:lnTo>
                    <a:pt x="21" y="509"/>
                  </a:lnTo>
                  <a:lnTo>
                    <a:pt x="20" y="507"/>
                  </a:lnTo>
                  <a:lnTo>
                    <a:pt x="20" y="507"/>
                  </a:lnTo>
                  <a:lnTo>
                    <a:pt x="21" y="503"/>
                  </a:lnTo>
                  <a:lnTo>
                    <a:pt x="23" y="502"/>
                  </a:lnTo>
                  <a:lnTo>
                    <a:pt x="203" y="502"/>
                  </a:lnTo>
                  <a:lnTo>
                    <a:pt x="203" y="502"/>
                  </a:lnTo>
                  <a:lnTo>
                    <a:pt x="206" y="503"/>
                  </a:lnTo>
                  <a:lnTo>
                    <a:pt x="207" y="507"/>
                  </a:lnTo>
                  <a:lnTo>
                    <a:pt x="207" y="507"/>
                  </a:lnTo>
                  <a:lnTo>
                    <a:pt x="206" y="509"/>
                  </a:lnTo>
                  <a:lnTo>
                    <a:pt x="203" y="511"/>
                  </a:lnTo>
                  <a:lnTo>
                    <a:pt x="203" y="511"/>
                  </a:lnTo>
                  <a:close/>
                  <a:moveTo>
                    <a:pt x="203" y="493"/>
                  </a:moveTo>
                  <a:lnTo>
                    <a:pt x="23" y="493"/>
                  </a:lnTo>
                  <a:lnTo>
                    <a:pt x="23" y="493"/>
                  </a:lnTo>
                  <a:lnTo>
                    <a:pt x="21" y="492"/>
                  </a:lnTo>
                  <a:lnTo>
                    <a:pt x="20" y="489"/>
                  </a:lnTo>
                  <a:lnTo>
                    <a:pt x="20" y="489"/>
                  </a:lnTo>
                  <a:lnTo>
                    <a:pt x="21" y="485"/>
                  </a:lnTo>
                  <a:lnTo>
                    <a:pt x="23" y="484"/>
                  </a:lnTo>
                  <a:lnTo>
                    <a:pt x="203" y="484"/>
                  </a:lnTo>
                  <a:lnTo>
                    <a:pt x="203" y="484"/>
                  </a:lnTo>
                  <a:lnTo>
                    <a:pt x="206" y="485"/>
                  </a:lnTo>
                  <a:lnTo>
                    <a:pt x="207" y="489"/>
                  </a:lnTo>
                  <a:lnTo>
                    <a:pt x="207" y="489"/>
                  </a:lnTo>
                  <a:lnTo>
                    <a:pt x="206" y="492"/>
                  </a:lnTo>
                  <a:lnTo>
                    <a:pt x="203" y="493"/>
                  </a:lnTo>
                  <a:lnTo>
                    <a:pt x="203" y="493"/>
                  </a:lnTo>
                  <a:close/>
                  <a:moveTo>
                    <a:pt x="92" y="433"/>
                  </a:moveTo>
                  <a:lnTo>
                    <a:pt x="92" y="433"/>
                  </a:lnTo>
                  <a:lnTo>
                    <a:pt x="92" y="429"/>
                  </a:lnTo>
                  <a:lnTo>
                    <a:pt x="94" y="425"/>
                  </a:lnTo>
                  <a:lnTo>
                    <a:pt x="96" y="421"/>
                  </a:lnTo>
                  <a:lnTo>
                    <a:pt x="98" y="418"/>
                  </a:lnTo>
                  <a:lnTo>
                    <a:pt x="101" y="415"/>
                  </a:lnTo>
                  <a:lnTo>
                    <a:pt x="105" y="414"/>
                  </a:lnTo>
                  <a:lnTo>
                    <a:pt x="109" y="413"/>
                  </a:lnTo>
                  <a:lnTo>
                    <a:pt x="113" y="412"/>
                  </a:lnTo>
                  <a:lnTo>
                    <a:pt x="113" y="412"/>
                  </a:lnTo>
                  <a:lnTo>
                    <a:pt x="117" y="413"/>
                  </a:lnTo>
                  <a:lnTo>
                    <a:pt x="122" y="414"/>
                  </a:lnTo>
                  <a:lnTo>
                    <a:pt x="125" y="415"/>
                  </a:lnTo>
                  <a:lnTo>
                    <a:pt x="127" y="418"/>
                  </a:lnTo>
                  <a:lnTo>
                    <a:pt x="131" y="421"/>
                  </a:lnTo>
                  <a:lnTo>
                    <a:pt x="132" y="425"/>
                  </a:lnTo>
                  <a:lnTo>
                    <a:pt x="134" y="429"/>
                  </a:lnTo>
                  <a:lnTo>
                    <a:pt x="134" y="433"/>
                  </a:lnTo>
                  <a:lnTo>
                    <a:pt x="134" y="433"/>
                  </a:lnTo>
                  <a:lnTo>
                    <a:pt x="134" y="437"/>
                  </a:lnTo>
                  <a:lnTo>
                    <a:pt x="132" y="441"/>
                  </a:lnTo>
                  <a:lnTo>
                    <a:pt x="131" y="444"/>
                  </a:lnTo>
                  <a:lnTo>
                    <a:pt x="127" y="448"/>
                  </a:lnTo>
                  <a:lnTo>
                    <a:pt x="125" y="450"/>
                  </a:lnTo>
                  <a:lnTo>
                    <a:pt x="122" y="452"/>
                  </a:lnTo>
                  <a:lnTo>
                    <a:pt x="117" y="454"/>
                  </a:lnTo>
                  <a:lnTo>
                    <a:pt x="113" y="454"/>
                  </a:lnTo>
                  <a:lnTo>
                    <a:pt x="113" y="454"/>
                  </a:lnTo>
                  <a:lnTo>
                    <a:pt x="109" y="454"/>
                  </a:lnTo>
                  <a:lnTo>
                    <a:pt x="105" y="452"/>
                  </a:lnTo>
                  <a:lnTo>
                    <a:pt x="101" y="450"/>
                  </a:lnTo>
                  <a:lnTo>
                    <a:pt x="98" y="448"/>
                  </a:lnTo>
                  <a:lnTo>
                    <a:pt x="96" y="444"/>
                  </a:lnTo>
                  <a:lnTo>
                    <a:pt x="94" y="441"/>
                  </a:lnTo>
                  <a:lnTo>
                    <a:pt x="92" y="437"/>
                  </a:lnTo>
                  <a:lnTo>
                    <a:pt x="92" y="433"/>
                  </a:lnTo>
                  <a:lnTo>
                    <a:pt x="92" y="433"/>
                  </a:lnTo>
                  <a:close/>
                  <a:moveTo>
                    <a:pt x="210" y="361"/>
                  </a:moveTo>
                  <a:lnTo>
                    <a:pt x="210" y="361"/>
                  </a:lnTo>
                  <a:lnTo>
                    <a:pt x="209" y="363"/>
                  </a:lnTo>
                  <a:lnTo>
                    <a:pt x="208" y="365"/>
                  </a:lnTo>
                  <a:lnTo>
                    <a:pt x="206" y="366"/>
                  </a:lnTo>
                  <a:lnTo>
                    <a:pt x="203" y="368"/>
                  </a:lnTo>
                  <a:lnTo>
                    <a:pt x="23" y="368"/>
                  </a:lnTo>
                  <a:lnTo>
                    <a:pt x="23" y="368"/>
                  </a:lnTo>
                  <a:lnTo>
                    <a:pt x="20" y="366"/>
                  </a:lnTo>
                  <a:lnTo>
                    <a:pt x="19" y="365"/>
                  </a:lnTo>
                  <a:lnTo>
                    <a:pt x="17" y="363"/>
                  </a:lnTo>
                  <a:lnTo>
                    <a:pt x="17" y="361"/>
                  </a:lnTo>
                  <a:lnTo>
                    <a:pt x="17" y="336"/>
                  </a:lnTo>
                  <a:lnTo>
                    <a:pt x="17" y="336"/>
                  </a:lnTo>
                  <a:lnTo>
                    <a:pt x="17" y="334"/>
                  </a:lnTo>
                  <a:lnTo>
                    <a:pt x="19" y="331"/>
                  </a:lnTo>
                  <a:lnTo>
                    <a:pt x="20" y="330"/>
                  </a:lnTo>
                  <a:lnTo>
                    <a:pt x="23" y="329"/>
                  </a:lnTo>
                  <a:lnTo>
                    <a:pt x="203" y="329"/>
                  </a:lnTo>
                  <a:lnTo>
                    <a:pt x="203" y="329"/>
                  </a:lnTo>
                  <a:lnTo>
                    <a:pt x="206" y="330"/>
                  </a:lnTo>
                  <a:lnTo>
                    <a:pt x="208" y="331"/>
                  </a:lnTo>
                  <a:lnTo>
                    <a:pt x="209" y="334"/>
                  </a:lnTo>
                  <a:lnTo>
                    <a:pt x="210" y="336"/>
                  </a:lnTo>
                  <a:lnTo>
                    <a:pt x="210" y="361"/>
                  </a:lnTo>
                  <a:close/>
                  <a:moveTo>
                    <a:pt x="210" y="311"/>
                  </a:moveTo>
                  <a:lnTo>
                    <a:pt x="210" y="311"/>
                  </a:lnTo>
                  <a:lnTo>
                    <a:pt x="209" y="313"/>
                  </a:lnTo>
                  <a:lnTo>
                    <a:pt x="208" y="315"/>
                  </a:lnTo>
                  <a:lnTo>
                    <a:pt x="206" y="317"/>
                  </a:lnTo>
                  <a:lnTo>
                    <a:pt x="203" y="317"/>
                  </a:lnTo>
                  <a:lnTo>
                    <a:pt x="23" y="317"/>
                  </a:lnTo>
                  <a:lnTo>
                    <a:pt x="23" y="317"/>
                  </a:lnTo>
                  <a:lnTo>
                    <a:pt x="20" y="317"/>
                  </a:lnTo>
                  <a:lnTo>
                    <a:pt x="19" y="315"/>
                  </a:lnTo>
                  <a:lnTo>
                    <a:pt x="17" y="313"/>
                  </a:lnTo>
                  <a:lnTo>
                    <a:pt x="17" y="311"/>
                  </a:lnTo>
                  <a:lnTo>
                    <a:pt x="17" y="286"/>
                  </a:lnTo>
                  <a:lnTo>
                    <a:pt x="17" y="286"/>
                  </a:lnTo>
                  <a:lnTo>
                    <a:pt x="17" y="284"/>
                  </a:lnTo>
                  <a:lnTo>
                    <a:pt x="19" y="282"/>
                  </a:lnTo>
                  <a:lnTo>
                    <a:pt x="20" y="280"/>
                  </a:lnTo>
                  <a:lnTo>
                    <a:pt x="23" y="279"/>
                  </a:lnTo>
                  <a:lnTo>
                    <a:pt x="203" y="279"/>
                  </a:lnTo>
                  <a:lnTo>
                    <a:pt x="203" y="279"/>
                  </a:lnTo>
                  <a:lnTo>
                    <a:pt x="206" y="280"/>
                  </a:lnTo>
                  <a:lnTo>
                    <a:pt x="208" y="282"/>
                  </a:lnTo>
                  <a:lnTo>
                    <a:pt x="209" y="284"/>
                  </a:lnTo>
                  <a:lnTo>
                    <a:pt x="210" y="286"/>
                  </a:lnTo>
                  <a:lnTo>
                    <a:pt x="210" y="311"/>
                  </a:lnTo>
                  <a:close/>
                  <a:moveTo>
                    <a:pt x="210" y="260"/>
                  </a:moveTo>
                  <a:lnTo>
                    <a:pt x="210" y="260"/>
                  </a:lnTo>
                  <a:lnTo>
                    <a:pt x="209" y="263"/>
                  </a:lnTo>
                  <a:lnTo>
                    <a:pt x="208" y="265"/>
                  </a:lnTo>
                  <a:lnTo>
                    <a:pt x="206" y="267"/>
                  </a:lnTo>
                  <a:lnTo>
                    <a:pt x="203" y="267"/>
                  </a:lnTo>
                  <a:lnTo>
                    <a:pt x="23" y="267"/>
                  </a:lnTo>
                  <a:lnTo>
                    <a:pt x="23" y="267"/>
                  </a:lnTo>
                  <a:lnTo>
                    <a:pt x="20" y="267"/>
                  </a:lnTo>
                  <a:lnTo>
                    <a:pt x="19" y="265"/>
                  </a:lnTo>
                  <a:lnTo>
                    <a:pt x="17" y="263"/>
                  </a:lnTo>
                  <a:lnTo>
                    <a:pt x="17" y="260"/>
                  </a:lnTo>
                  <a:lnTo>
                    <a:pt x="17" y="236"/>
                  </a:lnTo>
                  <a:lnTo>
                    <a:pt x="17" y="236"/>
                  </a:lnTo>
                  <a:lnTo>
                    <a:pt x="17" y="233"/>
                  </a:lnTo>
                  <a:lnTo>
                    <a:pt x="19" y="232"/>
                  </a:lnTo>
                  <a:lnTo>
                    <a:pt x="20" y="229"/>
                  </a:lnTo>
                  <a:lnTo>
                    <a:pt x="23" y="229"/>
                  </a:lnTo>
                  <a:lnTo>
                    <a:pt x="203" y="229"/>
                  </a:lnTo>
                  <a:lnTo>
                    <a:pt x="203" y="229"/>
                  </a:lnTo>
                  <a:lnTo>
                    <a:pt x="206" y="229"/>
                  </a:lnTo>
                  <a:lnTo>
                    <a:pt x="208" y="232"/>
                  </a:lnTo>
                  <a:lnTo>
                    <a:pt x="209" y="233"/>
                  </a:lnTo>
                  <a:lnTo>
                    <a:pt x="210" y="236"/>
                  </a:lnTo>
                  <a:lnTo>
                    <a:pt x="210" y="260"/>
                  </a:lnTo>
                  <a:close/>
                  <a:moveTo>
                    <a:pt x="210" y="210"/>
                  </a:moveTo>
                  <a:lnTo>
                    <a:pt x="210" y="210"/>
                  </a:lnTo>
                  <a:lnTo>
                    <a:pt x="209" y="212"/>
                  </a:lnTo>
                  <a:lnTo>
                    <a:pt x="208" y="215"/>
                  </a:lnTo>
                  <a:lnTo>
                    <a:pt x="206" y="216"/>
                  </a:lnTo>
                  <a:lnTo>
                    <a:pt x="203" y="217"/>
                  </a:lnTo>
                  <a:lnTo>
                    <a:pt x="23" y="217"/>
                  </a:lnTo>
                  <a:lnTo>
                    <a:pt x="23" y="217"/>
                  </a:lnTo>
                  <a:lnTo>
                    <a:pt x="20" y="216"/>
                  </a:lnTo>
                  <a:lnTo>
                    <a:pt x="19" y="215"/>
                  </a:lnTo>
                  <a:lnTo>
                    <a:pt x="17" y="212"/>
                  </a:lnTo>
                  <a:lnTo>
                    <a:pt x="17" y="210"/>
                  </a:lnTo>
                  <a:lnTo>
                    <a:pt x="17" y="185"/>
                  </a:lnTo>
                  <a:lnTo>
                    <a:pt x="17" y="185"/>
                  </a:lnTo>
                  <a:lnTo>
                    <a:pt x="17" y="183"/>
                  </a:lnTo>
                  <a:lnTo>
                    <a:pt x="19" y="181"/>
                  </a:lnTo>
                  <a:lnTo>
                    <a:pt x="20" y="180"/>
                  </a:lnTo>
                  <a:lnTo>
                    <a:pt x="23" y="180"/>
                  </a:lnTo>
                  <a:lnTo>
                    <a:pt x="203" y="180"/>
                  </a:lnTo>
                  <a:lnTo>
                    <a:pt x="203" y="180"/>
                  </a:lnTo>
                  <a:lnTo>
                    <a:pt x="206" y="180"/>
                  </a:lnTo>
                  <a:lnTo>
                    <a:pt x="208" y="181"/>
                  </a:lnTo>
                  <a:lnTo>
                    <a:pt x="209" y="183"/>
                  </a:lnTo>
                  <a:lnTo>
                    <a:pt x="210" y="185"/>
                  </a:lnTo>
                  <a:lnTo>
                    <a:pt x="210" y="210"/>
                  </a:lnTo>
                  <a:close/>
                  <a:moveTo>
                    <a:pt x="210" y="160"/>
                  </a:moveTo>
                  <a:lnTo>
                    <a:pt x="210" y="160"/>
                  </a:lnTo>
                  <a:lnTo>
                    <a:pt x="209" y="163"/>
                  </a:lnTo>
                  <a:lnTo>
                    <a:pt x="208" y="165"/>
                  </a:lnTo>
                  <a:lnTo>
                    <a:pt x="206" y="166"/>
                  </a:lnTo>
                  <a:lnTo>
                    <a:pt x="203" y="167"/>
                  </a:lnTo>
                  <a:lnTo>
                    <a:pt x="23" y="167"/>
                  </a:lnTo>
                  <a:lnTo>
                    <a:pt x="23" y="167"/>
                  </a:lnTo>
                  <a:lnTo>
                    <a:pt x="20" y="166"/>
                  </a:lnTo>
                  <a:lnTo>
                    <a:pt x="19" y="165"/>
                  </a:lnTo>
                  <a:lnTo>
                    <a:pt x="17" y="163"/>
                  </a:lnTo>
                  <a:lnTo>
                    <a:pt x="17" y="160"/>
                  </a:lnTo>
                  <a:lnTo>
                    <a:pt x="17" y="136"/>
                  </a:lnTo>
                  <a:lnTo>
                    <a:pt x="17" y="136"/>
                  </a:lnTo>
                  <a:lnTo>
                    <a:pt x="17" y="133"/>
                  </a:lnTo>
                  <a:lnTo>
                    <a:pt x="19" y="131"/>
                  </a:lnTo>
                  <a:lnTo>
                    <a:pt x="20" y="130"/>
                  </a:lnTo>
                  <a:lnTo>
                    <a:pt x="23" y="130"/>
                  </a:lnTo>
                  <a:lnTo>
                    <a:pt x="203" y="130"/>
                  </a:lnTo>
                  <a:lnTo>
                    <a:pt x="203" y="130"/>
                  </a:lnTo>
                  <a:lnTo>
                    <a:pt x="206" y="130"/>
                  </a:lnTo>
                  <a:lnTo>
                    <a:pt x="208" y="131"/>
                  </a:lnTo>
                  <a:lnTo>
                    <a:pt x="209" y="133"/>
                  </a:lnTo>
                  <a:lnTo>
                    <a:pt x="210" y="136"/>
                  </a:lnTo>
                  <a:lnTo>
                    <a:pt x="210" y="160"/>
                  </a:lnTo>
                  <a:close/>
                  <a:moveTo>
                    <a:pt x="210" y="111"/>
                  </a:moveTo>
                  <a:lnTo>
                    <a:pt x="210" y="111"/>
                  </a:lnTo>
                  <a:lnTo>
                    <a:pt x="209" y="113"/>
                  </a:lnTo>
                  <a:lnTo>
                    <a:pt x="208" y="115"/>
                  </a:lnTo>
                  <a:lnTo>
                    <a:pt x="206" y="116"/>
                  </a:lnTo>
                  <a:lnTo>
                    <a:pt x="203" y="116"/>
                  </a:lnTo>
                  <a:lnTo>
                    <a:pt x="23" y="116"/>
                  </a:lnTo>
                  <a:lnTo>
                    <a:pt x="23" y="116"/>
                  </a:lnTo>
                  <a:lnTo>
                    <a:pt x="20" y="116"/>
                  </a:lnTo>
                  <a:lnTo>
                    <a:pt x="19" y="115"/>
                  </a:lnTo>
                  <a:lnTo>
                    <a:pt x="17" y="113"/>
                  </a:lnTo>
                  <a:lnTo>
                    <a:pt x="17" y="111"/>
                  </a:lnTo>
                  <a:lnTo>
                    <a:pt x="17" y="86"/>
                  </a:lnTo>
                  <a:lnTo>
                    <a:pt x="17" y="86"/>
                  </a:lnTo>
                  <a:lnTo>
                    <a:pt x="17" y="83"/>
                  </a:lnTo>
                  <a:lnTo>
                    <a:pt x="19" y="81"/>
                  </a:lnTo>
                  <a:lnTo>
                    <a:pt x="20" y="80"/>
                  </a:lnTo>
                  <a:lnTo>
                    <a:pt x="23" y="79"/>
                  </a:lnTo>
                  <a:lnTo>
                    <a:pt x="203" y="79"/>
                  </a:lnTo>
                  <a:lnTo>
                    <a:pt x="203" y="79"/>
                  </a:lnTo>
                  <a:lnTo>
                    <a:pt x="206" y="80"/>
                  </a:lnTo>
                  <a:lnTo>
                    <a:pt x="208" y="81"/>
                  </a:lnTo>
                  <a:lnTo>
                    <a:pt x="209" y="83"/>
                  </a:lnTo>
                  <a:lnTo>
                    <a:pt x="210" y="86"/>
                  </a:lnTo>
                  <a:lnTo>
                    <a:pt x="210" y="111"/>
                  </a:lnTo>
                  <a:close/>
                  <a:moveTo>
                    <a:pt x="210" y="61"/>
                  </a:moveTo>
                  <a:lnTo>
                    <a:pt x="210" y="61"/>
                  </a:lnTo>
                  <a:lnTo>
                    <a:pt x="209" y="63"/>
                  </a:lnTo>
                  <a:lnTo>
                    <a:pt x="208" y="65"/>
                  </a:lnTo>
                  <a:lnTo>
                    <a:pt x="206" y="66"/>
                  </a:lnTo>
                  <a:lnTo>
                    <a:pt x="203" y="66"/>
                  </a:lnTo>
                  <a:lnTo>
                    <a:pt x="23" y="66"/>
                  </a:lnTo>
                  <a:lnTo>
                    <a:pt x="23" y="66"/>
                  </a:lnTo>
                  <a:lnTo>
                    <a:pt x="20" y="66"/>
                  </a:lnTo>
                  <a:lnTo>
                    <a:pt x="19" y="65"/>
                  </a:lnTo>
                  <a:lnTo>
                    <a:pt x="17" y="63"/>
                  </a:lnTo>
                  <a:lnTo>
                    <a:pt x="17" y="61"/>
                  </a:lnTo>
                  <a:lnTo>
                    <a:pt x="17" y="36"/>
                  </a:lnTo>
                  <a:lnTo>
                    <a:pt x="17" y="36"/>
                  </a:lnTo>
                  <a:lnTo>
                    <a:pt x="17" y="34"/>
                  </a:lnTo>
                  <a:lnTo>
                    <a:pt x="19" y="31"/>
                  </a:lnTo>
                  <a:lnTo>
                    <a:pt x="20" y="30"/>
                  </a:lnTo>
                  <a:lnTo>
                    <a:pt x="23" y="29"/>
                  </a:lnTo>
                  <a:lnTo>
                    <a:pt x="203" y="29"/>
                  </a:lnTo>
                  <a:lnTo>
                    <a:pt x="203" y="29"/>
                  </a:lnTo>
                  <a:lnTo>
                    <a:pt x="206" y="30"/>
                  </a:lnTo>
                  <a:lnTo>
                    <a:pt x="208" y="31"/>
                  </a:lnTo>
                  <a:lnTo>
                    <a:pt x="209" y="34"/>
                  </a:lnTo>
                  <a:lnTo>
                    <a:pt x="210" y="36"/>
                  </a:lnTo>
                  <a:lnTo>
                    <a:pt x="210" y="61"/>
                  </a:lnTo>
                  <a:close/>
                </a:path>
              </a:pathLst>
            </a:custGeom>
            <a:grpFill/>
            <a:ln>
              <a:noFill/>
              <a:headEnd/>
              <a:tailEnd/>
            </a:ln>
            <a:effectLst/>
            <a:scene3d>
              <a:camera prst="orthographicFront"/>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2" tIns="8421" rIns="16842" bIns="8421"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eaLnBrk="0" hangingPunct="0">
                <a:buClr>
                  <a:srgbClr val="CC9900"/>
                </a:buClr>
                <a:buFont typeface="Wingdings" pitchFamily="2" charset="2"/>
                <a:buChar char="n"/>
                <a:defRPr/>
              </a:pPr>
              <a:endParaRPr lang="zh-CN" altLang="en-US" sz="1799" dirty="0">
                <a:solidFill>
                  <a:schemeClr val="bg1"/>
                </a:solidFill>
                <a:latin typeface="微软雅黑" pitchFamily="34" charset="-122"/>
                <a:ea typeface="微软雅黑" pitchFamily="34" charset="-122"/>
                <a:cs typeface="Arial" pitchFamily="34" charset="0"/>
                <a:sym typeface="Arial" pitchFamily="34" charset="0"/>
              </a:endParaRPr>
            </a:p>
          </p:txBody>
        </p:sp>
      </p:grpSp>
      <p:cxnSp>
        <p:nvCxnSpPr>
          <p:cNvPr id="27" name="直接连接符 66"/>
          <p:cNvCxnSpPr/>
          <p:nvPr/>
        </p:nvCxnSpPr>
        <p:spPr bwMode="auto">
          <a:xfrm flipH="1">
            <a:off x="2356386" y="3249591"/>
            <a:ext cx="0" cy="5863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66"/>
          <p:cNvCxnSpPr/>
          <p:nvPr/>
        </p:nvCxnSpPr>
        <p:spPr bwMode="auto">
          <a:xfrm flipH="1">
            <a:off x="2343689" y="4201970"/>
            <a:ext cx="0" cy="5863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325717392"/>
          <p:cNvSpPr>
            <a:spLocks/>
          </p:cNvSpPr>
          <p:nvPr/>
        </p:nvSpPr>
        <p:spPr bwMode="auto">
          <a:xfrm>
            <a:off x="1812080" y="3678724"/>
            <a:ext cx="1097730" cy="535327"/>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chemeClr val="accent5">
              <a:lumMod val="75000"/>
            </a:schemeClr>
          </a:solidFill>
          <a:ln>
            <a:solidFill>
              <a:srgbClr val="0070C0"/>
            </a:solid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6842" tIns="8421" rIns="16842" bIns="8421"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eaLnBrk="0" hangingPunct="0">
              <a:buClr>
                <a:srgbClr val="CC9900"/>
              </a:buClr>
              <a:buFont typeface="Wingdings" pitchFamily="2" charset="2"/>
              <a:buChar char="n"/>
              <a:defRPr/>
            </a:pPr>
            <a:endParaRPr lang="en-US" altLang="zh-CN" sz="1799" dirty="0">
              <a:solidFill>
                <a:schemeClr val="bg1"/>
              </a:solidFill>
              <a:latin typeface="微软雅黑" pitchFamily="34" charset="-122"/>
              <a:ea typeface="微软雅黑" pitchFamily="34" charset="-122"/>
              <a:cs typeface="Arial" pitchFamily="34" charset="0"/>
              <a:sym typeface="Arial" pitchFamily="34" charset="0"/>
            </a:endParaRPr>
          </a:p>
        </p:txBody>
      </p:sp>
      <p:grpSp>
        <p:nvGrpSpPr>
          <p:cNvPr id="7" name="组合 148"/>
          <p:cNvGrpSpPr/>
          <p:nvPr/>
        </p:nvGrpSpPr>
        <p:grpSpPr bwMode="auto">
          <a:xfrm>
            <a:off x="5650929" y="2501844"/>
            <a:ext cx="379240" cy="762815"/>
            <a:chOff x="913025" y="2370078"/>
            <a:chExt cx="360363" cy="876300"/>
          </a:xfrm>
          <a:solidFill>
            <a:schemeClr val="bg1"/>
          </a:solidFill>
        </p:grpSpPr>
        <p:sp>
          <p:nvSpPr>
            <p:cNvPr id="24" name="Freeform 19"/>
            <p:cNvSpPr>
              <a:spLocks noEditPoints="1"/>
            </p:cNvSpPr>
            <p:nvPr/>
          </p:nvSpPr>
          <p:spPr bwMode="auto">
            <a:xfrm>
              <a:off x="960650" y="2436970"/>
              <a:ext cx="261938" cy="487362"/>
            </a:xfrm>
            <a:custGeom>
              <a:avLst/>
              <a:gdLst>
                <a:gd name="T0" fmla="*/ 25 w 165"/>
                <a:gd name="T1" fmla="*/ 4 h 307"/>
                <a:gd name="T2" fmla="*/ 42 w 165"/>
                <a:gd name="T3" fmla="*/ 1 h 307"/>
                <a:gd name="T4" fmla="*/ 16 w 165"/>
                <a:gd name="T5" fmla="*/ 6 h 307"/>
                <a:gd name="T6" fmla="*/ 14 w 165"/>
                <a:gd name="T7" fmla="*/ 6 h 307"/>
                <a:gd name="T8" fmla="*/ 4 w 165"/>
                <a:gd name="T9" fmla="*/ 0 h 307"/>
                <a:gd name="T10" fmla="*/ 56 w 165"/>
                <a:gd name="T11" fmla="*/ 4 h 307"/>
                <a:gd name="T12" fmla="*/ 52 w 165"/>
                <a:gd name="T13" fmla="*/ 6 h 307"/>
                <a:gd name="T14" fmla="*/ 131 w 165"/>
                <a:gd name="T15" fmla="*/ 0 h 307"/>
                <a:gd name="T16" fmla="*/ 52 w 165"/>
                <a:gd name="T17" fmla="*/ 57 h 307"/>
                <a:gd name="T18" fmla="*/ 50 w 165"/>
                <a:gd name="T19" fmla="*/ 56 h 307"/>
                <a:gd name="T20" fmla="*/ 40 w 165"/>
                <a:gd name="T21" fmla="*/ 50 h 307"/>
                <a:gd name="T22" fmla="*/ 18 w 165"/>
                <a:gd name="T23" fmla="*/ 53 h 307"/>
                <a:gd name="T24" fmla="*/ 16 w 165"/>
                <a:gd name="T25" fmla="*/ 57 h 307"/>
                <a:gd name="T26" fmla="*/ 25 w 165"/>
                <a:gd name="T27" fmla="*/ 53 h 307"/>
                <a:gd name="T28" fmla="*/ 165 w 165"/>
                <a:gd name="T29" fmla="*/ 53 h 307"/>
                <a:gd name="T30" fmla="*/ 129 w 165"/>
                <a:gd name="T31" fmla="*/ 56 h 307"/>
                <a:gd name="T32" fmla="*/ 4 w 165"/>
                <a:gd name="T33" fmla="*/ 50 h 307"/>
                <a:gd name="T34" fmla="*/ 164 w 165"/>
                <a:gd name="T35" fmla="*/ 105 h 307"/>
                <a:gd name="T36" fmla="*/ 128 w 165"/>
                <a:gd name="T37" fmla="*/ 103 h 307"/>
                <a:gd name="T38" fmla="*/ 18 w 165"/>
                <a:gd name="T39" fmla="*/ 101 h 307"/>
                <a:gd name="T40" fmla="*/ 27 w 165"/>
                <a:gd name="T41" fmla="*/ 107 h 307"/>
                <a:gd name="T42" fmla="*/ 26 w 165"/>
                <a:gd name="T43" fmla="*/ 105 h 307"/>
                <a:gd name="T44" fmla="*/ 4 w 165"/>
                <a:gd name="T45" fmla="*/ 100 h 307"/>
                <a:gd name="T46" fmla="*/ 43 w 165"/>
                <a:gd name="T47" fmla="*/ 103 h 307"/>
                <a:gd name="T48" fmla="*/ 40 w 165"/>
                <a:gd name="T49" fmla="*/ 107 h 307"/>
                <a:gd name="T50" fmla="*/ 49 w 165"/>
                <a:gd name="T51" fmla="*/ 103 h 307"/>
                <a:gd name="T52" fmla="*/ 18 w 165"/>
                <a:gd name="T53" fmla="*/ 151 h 307"/>
                <a:gd name="T54" fmla="*/ 52 w 165"/>
                <a:gd name="T55" fmla="*/ 156 h 307"/>
                <a:gd name="T56" fmla="*/ 50 w 165"/>
                <a:gd name="T57" fmla="*/ 155 h 307"/>
                <a:gd name="T58" fmla="*/ 27 w 165"/>
                <a:gd name="T59" fmla="*/ 151 h 307"/>
                <a:gd name="T60" fmla="*/ 164 w 165"/>
                <a:gd name="T61" fmla="*/ 155 h 307"/>
                <a:gd name="T62" fmla="*/ 128 w 165"/>
                <a:gd name="T63" fmla="*/ 153 h 307"/>
                <a:gd name="T64" fmla="*/ 42 w 165"/>
                <a:gd name="T65" fmla="*/ 151 h 307"/>
                <a:gd name="T66" fmla="*/ 4 w 165"/>
                <a:gd name="T67" fmla="*/ 156 h 307"/>
                <a:gd name="T68" fmla="*/ 1 w 165"/>
                <a:gd name="T69" fmla="*/ 155 h 307"/>
                <a:gd name="T70" fmla="*/ 16 w 165"/>
                <a:gd name="T71" fmla="*/ 200 h 307"/>
                <a:gd name="T72" fmla="*/ 7 w 165"/>
                <a:gd name="T73" fmla="*/ 204 h 307"/>
                <a:gd name="T74" fmla="*/ 4 w 165"/>
                <a:gd name="T75" fmla="*/ 206 h 307"/>
                <a:gd name="T76" fmla="*/ 131 w 165"/>
                <a:gd name="T77" fmla="*/ 200 h 307"/>
                <a:gd name="T78" fmla="*/ 27 w 165"/>
                <a:gd name="T79" fmla="*/ 206 h 307"/>
                <a:gd name="T80" fmla="*/ 26 w 165"/>
                <a:gd name="T81" fmla="*/ 205 h 307"/>
                <a:gd name="T82" fmla="*/ 52 w 165"/>
                <a:gd name="T83" fmla="*/ 200 h 307"/>
                <a:gd name="T84" fmla="*/ 43 w 165"/>
                <a:gd name="T85" fmla="*/ 204 h 307"/>
                <a:gd name="T86" fmla="*/ 40 w 165"/>
                <a:gd name="T87" fmla="*/ 206 h 307"/>
                <a:gd name="T88" fmla="*/ 163 w 165"/>
                <a:gd name="T89" fmla="*/ 256 h 307"/>
                <a:gd name="T90" fmla="*/ 41 w 165"/>
                <a:gd name="T91" fmla="*/ 250 h 307"/>
                <a:gd name="T92" fmla="*/ 43 w 165"/>
                <a:gd name="T93" fmla="*/ 251 h 307"/>
                <a:gd name="T94" fmla="*/ 52 w 165"/>
                <a:gd name="T95" fmla="*/ 256 h 307"/>
                <a:gd name="T96" fmla="*/ 1 w 165"/>
                <a:gd name="T97" fmla="*/ 254 h 307"/>
                <a:gd name="T98" fmla="*/ 4 w 165"/>
                <a:gd name="T99" fmla="*/ 250 h 307"/>
                <a:gd name="T100" fmla="*/ 32 w 165"/>
                <a:gd name="T101" fmla="*/ 254 h 307"/>
                <a:gd name="T102" fmla="*/ 14 w 165"/>
                <a:gd name="T103" fmla="*/ 256 h 307"/>
                <a:gd name="T104" fmla="*/ 131 w 165"/>
                <a:gd name="T105" fmla="*/ 301 h 307"/>
                <a:gd name="T106" fmla="*/ 165 w 165"/>
                <a:gd name="T107" fmla="*/ 306 h 307"/>
                <a:gd name="T108" fmla="*/ 13 w 165"/>
                <a:gd name="T109" fmla="*/ 303 h 307"/>
                <a:gd name="T110" fmla="*/ 16 w 165"/>
                <a:gd name="T111" fmla="*/ 300 h 307"/>
                <a:gd name="T112" fmla="*/ 56 w 165"/>
                <a:gd name="T113" fmla="*/ 303 h 307"/>
                <a:gd name="T114" fmla="*/ 1 w 165"/>
                <a:gd name="T115" fmla="*/ 306 h 307"/>
                <a:gd name="T116" fmla="*/ 41 w 165"/>
                <a:gd name="T117" fmla="*/ 300 h 307"/>
                <a:gd name="T118" fmla="*/ 43 w 165"/>
                <a:gd name="T119" fmla="*/ 301 h 307"/>
                <a:gd name="T120" fmla="*/ 28 w 165"/>
                <a:gd name="T1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307">
                  <a:moveTo>
                    <a:pt x="27" y="6"/>
                  </a:moveTo>
                  <a:lnTo>
                    <a:pt x="27" y="6"/>
                  </a:lnTo>
                  <a:lnTo>
                    <a:pt x="30" y="6"/>
                  </a:lnTo>
                  <a:lnTo>
                    <a:pt x="31" y="4"/>
                  </a:lnTo>
                  <a:lnTo>
                    <a:pt x="31" y="4"/>
                  </a:lnTo>
                  <a:lnTo>
                    <a:pt x="30" y="1"/>
                  </a:lnTo>
                  <a:lnTo>
                    <a:pt x="27" y="0"/>
                  </a:lnTo>
                  <a:lnTo>
                    <a:pt x="27" y="0"/>
                  </a:lnTo>
                  <a:lnTo>
                    <a:pt x="26" y="1"/>
                  </a:lnTo>
                  <a:lnTo>
                    <a:pt x="25" y="4"/>
                  </a:lnTo>
                  <a:lnTo>
                    <a:pt x="25" y="4"/>
                  </a:lnTo>
                  <a:lnTo>
                    <a:pt x="26" y="6"/>
                  </a:lnTo>
                  <a:lnTo>
                    <a:pt x="27" y="6"/>
                  </a:lnTo>
                  <a:lnTo>
                    <a:pt x="27" y="6"/>
                  </a:lnTo>
                  <a:close/>
                  <a:moveTo>
                    <a:pt x="40" y="6"/>
                  </a:moveTo>
                  <a:lnTo>
                    <a:pt x="40" y="6"/>
                  </a:lnTo>
                  <a:lnTo>
                    <a:pt x="42" y="6"/>
                  </a:lnTo>
                  <a:lnTo>
                    <a:pt x="43" y="4"/>
                  </a:lnTo>
                  <a:lnTo>
                    <a:pt x="43" y="4"/>
                  </a:lnTo>
                  <a:lnTo>
                    <a:pt x="42" y="1"/>
                  </a:lnTo>
                  <a:lnTo>
                    <a:pt x="40" y="0"/>
                  </a:lnTo>
                  <a:lnTo>
                    <a:pt x="40" y="0"/>
                  </a:lnTo>
                  <a:lnTo>
                    <a:pt x="37" y="1"/>
                  </a:lnTo>
                  <a:lnTo>
                    <a:pt x="37" y="4"/>
                  </a:lnTo>
                  <a:lnTo>
                    <a:pt x="37" y="4"/>
                  </a:lnTo>
                  <a:lnTo>
                    <a:pt x="37" y="6"/>
                  </a:lnTo>
                  <a:lnTo>
                    <a:pt x="40" y="6"/>
                  </a:lnTo>
                  <a:lnTo>
                    <a:pt x="40" y="6"/>
                  </a:lnTo>
                  <a:close/>
                  <a:moveTo>
                    <a:pt x="16" y="6"/>
                  </a:moveTo>
                  <a:lnTo>
                    <a:pt x="16" y="6"/>
                  </a:lnTo>
                  <a:lnTo>
                    <a:pt x="18" y="6"/>
                  </a:lnTo>
                  <a:lnTo>
                    <a:pt x="18" y="4"/>
                  </a:lnTo>
                  <a:lnTo>
                    <a:pt x="18" y="4"/>
                  </a:lnTo>
                  <a:lnTo>
                    <a:pt x="18" y="1"/>
                  </a:lnTo>
                  <a:lnTo>
                    <a:pt x="16" y="0"/>
                  </a:lnTo>
                  <a:lnTo>
                    <a:pt x="16" y="0"/>
                  </a:lnTo>
                  <a:lnTo>
                    <a:pt x="14" y="1"/>
                  </a:lnTo>
                  <a:lnTo>
                    <a:pt x="13" y="4"/>
                  </a:lnTo>
                  <a:lnTo>
                    <a:pt x="13" y="4"/>
                  </a:lnTo>
                  <a:lnTo>
                    <a:pt x="14" y="6"/>
                  </a:lnTo>
                  <a:lnTo>
                    <a:pt x="16" y="6"/>
                  </a:lnTo>
                  <a:lnTo>
                    <a:pt x="16" y="6"/>
                  </a:lnTo>
                  <a:close/>
                  <a:moveTo>
                    <a:pt x="4" y="6"/>
                  </a:moveTo>
                  <a:lnTo>
                    <a:pt x="4" y="6"/>
                  </a:lnTo>
                  <a:lnTo>
                    <a:pt x="6" y="6"/>
                  </a:lnTo>
                  <a:lnTo>
                    <a:pt x="7" y="4"/>
                  </a:lnTo>
                  <a:lnTo>
                    <a:pt x="7" y="4"/>
                  </a:lnTo>
                  <a:lnTo>
                    <a:pt x="6" y="1"/>
                  </a:lnTo>
                  <a:lnTo>
                    <a:pt x="4" y="0"/>
                  </a:lnTo>
                  <a:lnTo>
                    <a:pt x="4" y="0"/>
                  </a:lnTo>
                  <a:lnTo>
                    <a:pt x="1" y="1"/>
                  </a:lnTo>
                  <a:lnTo>
                    <a:pt x="0" y="4"/>
                  </a:lnTo>
                  <a:lnTo>
                    <a:pt x="0" y="4"/>
                  </a:lnTo>
                  <a:lnTo>
                    <a:pt x="1" y="6"/>
                  </a:lnTo>
                  <a:lnTo>
                    <a:pt x="4" y="6"/>
                  </a:lnTo>
                  <a:lnTo>
                    <a:pt x="4" y="6"/>
                  </a:lnTo>
                  <a:close/>
                  <a:moveTo>
                    <a:pt x="52" y="6"/>
                  </a:moveTo>
                  <a:lnTo>
                    <a:pt x="52" y="6"/>
                  </a:lnTo>
                  <a:lnTo>
                    <a:pt x="54" y="6"/>
                  </a:lnTo>
                  <a:lnTo>
                    <a:pt x="56" y="4"/>
                  </a:lnTo>
                  <a:lnTo>
                    <a:pt x="56" y="4"/>
                  </a:lnTo>
                  <a:lnTo>
                    <a:pt x="54" y="1"/>
                  </a:lnTo>
                  <a:lnTo>
                    <a:pt x="52" y="0"/>
                  </a:lnTo>
                  <a:lnTo>
                    <a:pt x="52" y="0"/>
                  </a:lnTo>
                  <a:lnTo>
                    <a:pt x="50" y="1"/>
                  </a:lnTo>
                  <a:lnTo>
                    <a:pt x="49" y="4"/>
                  </a:lnTo>
                  <a:lnTo>
                    <a:pt x="49" y="4"/>
                  </a:lnTo>
                  <a:lnTo>
                    <a:pt x="50" y="6"/>
                  </a:lnTo>
                  <a:lnTo>
                    <a:pt x="52" y="6"/>
                  </a:lnTo>
                  <a:lnTo>
                    <a:pt x="52" y="6"/>
                  </a:lnTo>
                  <a:close/>
                  <a:moveTo>
                    <a:pt x="131" y="6"/>
                  </a:moveTo>
                  <a:lnTo>
                    <a:pt x="163" y="6"/>
                  </a:lnTo>
                  <a:lnTo>
                    <a:pt x="163" y="6"/>
                  </a:lnTo>
                  <a:lnTo>
                    <a:pt x="164" y="5"/>
                  </a:lnTo>
                  <a:lnTo>
                    <a:pt x="165" y="4"/>
                  </a:lnTo>
                  <a:lnTo>
                    <a:pt x="165" y="4"/>
                  </a:lnTo>
                  <a:lnTo>
                    <a:pt x="165" y="4"/>
                  </a:lnTo>
                  <a:lnTo>
                    <a:pt x="164" y="1"/>
                  </a:lnTo>
                  <a:lnTo>
                    <a:pt x="163" y="0"/>
                  </a:lnTo>
                  <a:lnTo>
                    <a:pt x="131" y="0"/>
                  </a:lnTo>
                  <a:lnTo>
                    <a:pt x="131" y="0"/>
                  </a:lnTo>
                  <a:lnTo>
                    <a:pt x="129" y="1"/>
                  </a:lnTo>
                  <a:lnTo>
                    <a:pt x="128" y="4"/>
                  </a:lnTo>
                  <a:lnTo>
                    <a:pt x="128" y="4"/>
                  </a:lnTo>
                  <a:lnTo>
                    <a:pt x="128" y="4"/>
                  </a:lnTo>
                  <a:lnTo>
                    <a:pt x="129" y="5"/>
                  </a:lnTo>
                  <a:lnTo>
                    <a:pt x="131" y="6"/>
                  </a:lnTo>
                  <a:lnTo>
                    <a:pt x="131" y="6"/>
                  </a:lnTo>
                  <a:close/>
                  <a:moveTo>
                    <a:pt x="52" y="57"/>
                  </a:moveTo>
                  <a:lnTo>
                    <a:pt x="52" y="57"/>
                  </a:lnTo>
                  <a:lnTo>
                    <a:pt x="54" y="56"/>
                  </a:lnTo>
                  <a:lnTo>
                    <a:pt x="56" y="53"/>
                  </a:lnTo>
                  <a:lnTo>
                    <a:pt x="56" y="53"/>
                  </a:lnTo>
                  <a:lnTo>
                    <a:pt x="54" y="51"/>
                  </a:lnTo>
                  <a:lnTo>
                    <a:pt x="52" y="50"/>
                  </a:lnTo>
                  <a:lnTo>
                    <a:pt x="52" y="50"/>
                  </a:lnTo>
                  <a:lnTo>
                    <a:pt x="50" y="51"/>
                  </a:lnTo>
                  <a:lnTo>
                    <a:pt x="49" y="53"/>
                  </a:lnTo>
                  <a:lnTo>
                    <a:pt x="49" y="53"/>
                  </a:lnTo>
                  <a:lnTo>
                    <a:pt x="50" y="56"/>
                  </a:lnTo>
                  <a:lnTo>
                    <a:pt x="52" y="57"/>
                  </a:lnTo>
                  <a:lnTo>
                    <a:pt x="52" y="57"/>
                  </a:lnTo>
                  <a:close/>
                  <a:moveTo>
                    <a:pt x="40" y="57"/>
                  </a:moveTo>
                  <a:lnTo>
                    <a:pt x="40" y="57"/>
                  </a:lnTo>
                  <a:lnTo>
                    <a:pt x="42" y="56"/>
                  </a:lnTo>
                  <a:lnTo>
                    <a:pt x="43" y="53"/>
                  </a:lnTo>
                  <a:lnTo>
                    <a:pt x="43" y="53"/>
                  </a:lnTo>
                  <a:lnTo>
                    <a:pt x="42" y="51"/>
                  </a:lnTo>
                  <a:lnTo>
                    <a:pt x="40" y="50"/>
                  </a:lnTo>
                  <a:lnTo>
                    <a:pt x="40" y="50"/>
                  </a:lnTo>
                  <a:lnTo>
                    <a:pt x="37" y="51"/>
                  </a:lnTo>
                  <a:lnTo>
                    <a:pt x="37" y="53"/>
                  </a:lnTo>
                  <a:lnTo>
                    <a:pt x="37" y="53"/>
                  </a:lnTo>
                  <a:lnTo>
                    <a:pt x="37" y="56"/>
                  </a:lnTo>
                  <a:lnTo>
                    <a:pt x="40" y="57"/>
                  </a:lnTo>
                  <a:lnTo>
                    <a:pt x="40" y="57"/>
                  </a:lnTo>
                  <a:close/>
                  <a:moveTo>
                    <a:pt x="16" y="57"/>
                  </a:moveTo>
                  <a:lnTo>
                    <a:pt x="16" y="57"/>
                  </a:lnTo>
                  <a:lnTo>
                    <a:pt x="18" y="56"/>
                  </a:lnTo>
                  <a:lnTo>
                    <a:pt x="18" y="53"/>
                  </a:lnTo>
                  <a:lnTo>
                    <a:pt x="18" y="53"/>
                  </a:lnTo>
                  <a:lnTo>
                    <a:pt x="18" y="51"/>
                  </a:lnTo>
                  <a:lnTo>
                    <a:pt x="16" y="50"/>
                  </a:lnTo>
                  <a:lnTo>
                    <a:pt x="16" y="50"/>
                  </a:lnTo>
                  <a:lnTo>
                    <a:pt x="14" y="51"/>
                  </a:lnTo>
                  <a:lnTo>
                    <a:pt x="13" y="53"/>
                  </a:lnTo>
                  <a:lnTo>
                    <a:pt x="13" y="53"/>
                  </a:lnTo>
                  <a:lnTo>
                    <a:pt x="14" y="56"/>
                  </a:lnTo>
                  <a:lnTo>
                    <a:pt x="16" y="57"/>
                  </a:lnTo>
                  <a:lnTo>
                    <a:pt x="16" y="57"/>
                  </a:lnTo>
                  <a:close/>
                  <a:moveTo>
                    <a:pt x="27" y="57"/>
                  </a:moveTo>
                  <a:lnTo>
                    <a:pt x="27" y="57"/>
                  </a:lnTo>
                  <a:lnTo>
                    <a:pt x="30" y="56"/>
                  </a:lnTo>
                  <a:lnTo>
                    <a:pt x="31" y="53"/>
                  </a:lnTo>
                  <a:lnTo>
                    <a:pt x="31" y="53"/>
                  </a:lnTo>
                  <a:lnTo>
                    <a:pt x="30" y="51"/>
                  </a:lnTo>
                  <a:lnTo>
                    <a:pt x="27" y="50"/>
                  </a:lnTo>
                  <a:lnTo>
                    <a:pt x="27" y="50"/>
                  </a:lnTo>
                  <a:lnTo>
                    <a:pt x="26" y="51"/>
                  </a:lnTo>
                  <a:lnTo>
                    <a:pt x="25" y="53"/>
                  </a:lnTo>
                  <a:lnTo>
                    <a:pt x="25" y="53"/>
                  </a:lnTo>
                  <a:lnTo>
                    <a:pt x="26" y="56"/>
                  </a:lnTo>
                  <a:lnTo>
                    <a:pt x="27" y="57"/>
                  </a:lnTo>
                  <a:lnTo>
                    <a:pt x="27" y="57"/>
                  </a:lnTo>
                  <a:close/>
                  <a:moveTo>
                    <a:pt x="131" y="56"/>
                  </a:moveTo>
                  <a:lnTo>
                    <a:pt x="163" y="56"/>
                  </a:lnTo>
                  <a:lnTo>
                    <a:pt x="163" y="56"/>
                  </a:lnTo>
                  <a:lnTo>
                    <a:pt x="164" y="56"/>
                  </a:lnTo>
                  <a:lnTo>
                    <a:pt x="165" y="53"/>
                  </a:lnTo>
                  <a:lnTo>
                    <a:pt x="165" y="53"/>
                  </a:lnTo>
                  <a:lnTo>
                    <a:pt x="165" y="53"/>
                  </a:lnTo>
                  <a:lnTo>
                    <a:pt x="164" y="51"/>
                  </a:lnTo>
                  <a:lnTo>
                    <a:pt x="163" y="51"/>
                  </a:lnTo>
                  <a:lnTo>
                    <a:pt x="131" y="51"/>
                  </a:lnTo>
                  <a:lnTo>
                    <a:pt x="131" y="51"/>
                  </a:lnTo>
                  <a:lnTo>
                    <a:pt x="129" y="51"/>
                  </a:lnTo>
                  <a:lnTo>
                    <a:pt x="128" y="53"/>
                  </a:lnTo>
                  <a:lnTo>
                    <a:pt x="128" y="53"/>
                  </a:lnTo>
                  <a:lnTo>
                    <a:pt x="128" y="53"/>
                  </a:lnTo>
                  <a:lnTo>
                    <a:pt x="129" y="56"/>
                  </a:lnTo>
                  <a:lnTo>
                    <a:pt x="131" y="56"/>
                  </a:lnTo>
                  <a:lnTo>
                    <a:pt x="131" y="56"/>
                  </a:lnTo>
                  <a:close/>
                  <a:moveTo>
                    <a:pt x="4" y="57"/>
                  </a:moveTo>
                  <a:lnTo>
                    <a:pt x="4" y="57"/>
                  </a:lnTo>
                  <a:lnTo>
                    <a:pt x="6" y="56"/>
                  </a:lnTo>
                  <a:lnTo>
                    <a:pt x="7" y="53"/>
                  </a:lnTo>
                  <a:lnTo>
                    <a:pt x="7" y="53"/>
                  </a:lnTo>
                  <a:lnTo>
                    <a:pt x="6" y="51"/>
                  </a:lnTo>
                  <a:lnTo>
                    <a:pt x="4" y="50"/>
                  </a:lnTo>
                  <a:lnTo>
                    <a:pt x="4" y="50"/>
                  </a:lnTo>
                  <a:lnTo>
                    <a:pt x="1" y="51"/>
                  </a:lnTo>
                  <a:lnTo>
                    <a:pt x="0" y="53"/>
                  </a:lnTo>
                  <a:lnTo>
                    <a:pt x="0" y="53"/>
                  </a:lnTo>
                  <a:lnTo>
                    <a:pt x="1" y="56"/>
                  </a:lnTo>
                  <a:lnTo>
                    <a:pt x="4" y="57"/>
                  </a:lnTo>
                  <a:lnTo>
                    <a:pt x="4" y="57"/>
                  </a:lnTo>
                  <a:close/>
                  <a:moveTo>
                    <a:pt x="131" y="105"/>
                  </a:moveTo>
                  <a:lnTo>
                    <a:pt x="163" y="105"/>
                  </a:lnTo>
                  <a:lnTo>
                    <a:pt x="163" y="105"/>
                  </a:lnTo>
                  <a:lnTo>
                    <a:pt x="164" y="105"/>
                  </a:lnTo>
                  <a:lnTo>
                    <a:pt x="165" y="103"/>
                  </a:lnTo>
                  <a:lnTo>
                    <a:pt x="165" y="103"/>
                  </a:lnTo>
                  <a:lnTo>
                    <a:pt x="165" y="103"/>
                  </a:lnTo>
                  <a:lnTo>
                    <a:pt x="164" y="101"/>
                  </a:lnTo>
                  <a:lnTo>
                    <a:pt x="163" y="101"/>
                  </a:lnTo>
                  <a:lnTo>
                    <a:pt x="131" y="101"/>
                  </a:lnTo>
                  <a:lnTo>
                    <a:pt x="131" y="101"/>
                  </a:lnTo>
                  <a:lnTo>
                    <a:pt x="129" y="101"/>
                  </a:lnTo>
                  <a:lnTo>
                    <a:pt x="128" y="103"/>
                  </a:lnTo>
                  <a:lnTo>
                    <a:pt x="128" y="103"/>
                  </a:lnTo>
                  <a:lnTo>
                    <a:pt x="128" y="103"/>
                  </a:lnTo>
                  <a:lnTo>
                    <a:pt x="129" y="105"/>
                  </a:lnTo>
                  <a:lnTo>
                    <a:pt x="131" y="105"/>
                  </a:lnTo>
                  <a:lnTo>
                    <a:pt x="131" y="105"/>
                  </a:lnTo>
                  <a:close/>
                  <a:moveTo>
                    <a:pt x="16" y="107"/>
                  </a:moveTo>
                  <a:lnTo>
                    <a:pt x="16" y="107"/>
                  </a:lnTo>
                  <a:lnTo>
                    <a:pt x="18" y="105"/>
                  </a:lnTo>
                  <a:lnTo>
                    <a:pt x="18" y="103"/>
                  </a:lnTo>
                  <a:lnTo>
                    <a:pt x="18" y="103"/>
                  </a:lnTo>
                  <a:lnTo>
                    <a:pt x="18" y="101"/>
                  </a:lnTo>
                  <a:lnTo>
                    <a:pt x="16" y="100"/>
                  </a:lnTo>
                  <a:lnTo>
                    <a:pt x="16" y="100"/>
                  </a:lnTo>
                  <a:lnTo>
                    <a:pt x="14" y="101"/>
                  </a:lnTo>
                  <a:lnTo>
                    <a:pt x="13" y="103"/>
                  </a:lnTo>
                  <a:lnTo>
                    <a:pt x="13" y="103"/>
                  </a:lnTo>
                  <a:lnTo>
                    <a:pt x="14" y="105"/>
                  </a:lnTo>
                  <a:lnTo>
                    <a:pt x="16" y="107"/>
                  </a:lnTo>
                  <a:lnTo>
                    <a:pt x="16" y="107"/>
                  </a:lnTo>
                  <a:close/>
                  <a:moveTo>
                    <a:pt x="27" y="107"/>
                  </a:moveTo>
                  <a:lnTo>
                    <a:pt x="27" y="107"/>
                  </a:lnTo>
                  <a:lnTo>
                    <a:pt x="30" y="105"/>
                  </a:lnTo>
                  <a:lnTo>
                    <a:pt x="31" y="103"/>
                  </a:lnTo>
                  <a:lnTo>
                    <a:pt x="31" y="103"/>
                  </a:lnTo>
                  <a:lnTo>
                    <a:pt x="30" y="101"/>
                  </a:lnTo>
                  <a:lnTo>
                    <a:pt x="27" y="100"/>
                  </a:lnTo>
                  <a:lnTo>
                    <a:pt x="27" y="100"/>
                  </a:lnTo>
                  <a:lnTo>
                    <a:pt x="26" y="101"/>
                  </a:lnTo>
                  <a:lnTo>
                    <a:pt x="25" y="103"/>
                  </a:lnTo>
                  <a:lnTo>
                    <a:pt x="25" y="103"/>
                  </a:lnTo>
                  <a:lnTo>
                    <a:pt x="26" y="105"/>
                  </a:lnTo>
                  <a:lnTo>
                    <a:pt x="27" y="107"/>
                  </a:lnTo>
                  <a:lnTo>
                    <a:pt x="27" y="107"/>
                  </a:lnTo>
                  <a:close/>
                  <a:moveTo>
                    <a:pt x="4" y="107"/>
                  </a:moveTo>
                  <a:lnTo>
                    <a:pt x="4" y="107"/>
                  </a:lnTo>
                  <a:lnTo>
                    <a:pt x="6" y="105"/>
                  </a:lnTo>
                  <a:lnTo>
                    <a:pt x="7" y="103"/>
                  </a:lnTo>
                  <a:lnTo>
                    <a:pt x="7" y="103"/>
                  </a:lnTo>
                  <a:lnTo>
                    <a:pt x="6" y="101"/>
                  </a:lnTo>
                  <a:lnTo>
                    <a:pt x="4" y="100"/>
                  </a:lnTo>
                  <a:lnTo>
                    <a:pt x="4" y="100"/>
                  </a:lnTo>
                  <a:lnTo>
                    <a:pt x="1" y="101"/>
                  </a:lnTo>
                  <a:lnTo>
                    <a:pt x="0" y="103"/>
                  </a:lnTo>
                  <a:lnTo>
                    <a:pt x="0" y="103"/>
                  </a:lnTo>
                  <a:lnTo>
                    <a:pt x="1" y="105"/>
                  </a:lnTo>
                  <a:lnTo>
                    <a:pt x="4" y="107"/>
                  </a:lnTo>
                  <a:lnTo>
                    <a:pt x="4" y="107"/>
                  </a:lnTo>
                  <a:close/>
                  <a:moveTo>
                    <a:pt x="40" y="107"/>
                  </a:moveTo>
                  <a:lnTo>
                    <a:pt x="40" y="107"/>
                  </a:lnTo>
                  <a:lnTo>
                    <a:pt x="42" y="105"/>
                  </a:lnTo>
                  <a:lnTo>
                    <a:pt x="43" y="103"/>
                  </a:lnTo>
                  <a:lnTo>
                    <a:pt x="43" y="103"/>
                  </a:lnTo>
                  <a:lnTo>
                    <a:pt x="42" y="101"/>
                  </a:lnTo>
                  <a:lnTo>
                    <a:pt x="40" y="100"/>
                  </a:lnTo>
                  <a:lnTo>
                    <a:pt x="40" y="100"/>
                  </a:lnTo>
                  <a:lnTo>
                    <a:pt x="37" y="101"/>
                  </a:lnTo>
                  <a:lnTo>
                    <a:pt x="37" y="103"/>
                  </a:lnTo>
                  <a:lnTo>
                    <a:pt x="37" y="103"/>
                  </a:lnTo>
                  <a:lnTo>
                    <a:pt x="37" y="105"/>
                  </a:lnTo>
                  <a:lnTo>
                    <a:pt x="40" y="107"/>
                  </a:lnTo>
                  <a:lnTo>
                    <a:pt x="40" y="107"/>
                  </a:lnTo>
                  <a:close/>
                  <a:moveTo>
                    <a:pt x="52" y="107"/>
                  </a:moveTo>
                  <a:lnTo>
                    <a:pt x="52" y="107"/>
                  </a:lnTo>
                  <a:lnTo>
                    <a:pt x="54" y="105"/>
                  </a:lnTo>
                  <a:lnTo>
                    <a:pt x="56" y="103"/>
                  </a:lnTo>
                  <a:lnTo>
                    <a:pt x="56" y="103"/>
                  </a:lnTo>
                  <a:lnTo>
                    <a:pt x="54" y="101"/>
                  </a:lnTo>
                  <a:lnTo>
                    <a:pt x="52" y="100"/>
                  </a:lnTo>
                  <a:lnTo>
                    <a:pt x="52" y="100"/>
                  </a:lnTo>
                  <a:lnTo>
                    <a:pt x="50" y="101"/>
                  </a:lnTo>
                  <a:lnTo>
                    <a:pt x="49" y="103"/>
                  </a:lnTo>
                  <a:lnTo>
                    <a:pt x="49" y="103"/>
                  </a:lnTo>
                  <a:lnTo>
                    <a:pt x="50" y="105"/>
                  </a:lnTo>
                  <a:lnTo>
                    <a:pt x="52" y="107"/>
                  </a:lnTo>
                  <a:lnTo>
                    <a:pt x="52" y="107"/>
                  </a:lnTo>
                  <a:close/>
                  <a:moveTo>
                    <a:pt x="16" y="156"/>
                  </a:moveTo>
                  <a:lnTo>
                    <a:pt x="16" y="156"/>
                  </a:lnTo>
                  <a:lnTo>
                    <a:pt x="18" y="155"/>
                  </a:lnTo>
                  <a:lnTo>
                    <a:pt x="18" y="153"/>
                  </a:lnTo>
                  <a:lnTo>
                    <a:pt x="18" y="153"/>
                  </a:lnTo>
                  <a:lnTo>
                    <a:pt x="18" y="151"/>
                  </a:lnTo>
                  <a:lnTo>
                    <a:pt x="16" y="151"/>
                  </a:lnTo>
                  <a:lnTo>
                    <a:pt x="16" y="151"/>
                  </a:lnTo>
                  <a:lnTo>
                    <a:pt x="14" y="151"/>
                  </a:lnTo>
                  <a:lnTo>
                    <a:pt x="13" y="153"/>
                  </a:lnTo>
                  <a:lnTo>
                    <a:pt x="13" y="153"/>
                  </a:lnTo>
                  <a:lnTo>
                    <a:pt x="14" y="155"/>
                  </a:lnTo>
                  <a:lnTo>
                    <a:pt x="16" y="156"/>
                  </a:lnTo>
                  <a:lnTo>
                    <a:pt x="16" y="156"/>
                  </a:lnTo>
                  <a:close/>
                  <a:moveTo>
                    <a:pt x="52" y="156"/>
                  </a:moveTo>
                  <a:lnTo>
                    <a:pt x="52" y="156"/>
                  </a:lnTo>
                  <a:lnTo>
                    <a:pt x="54" y="155"/>
                  </a:lnTo>
                  <a:lnTo>
                    <a:pt x="56" y="153"/>
                  </a:lnTo>
                  <a:lnTo>
                    <a:pt x="56" y="153"/>
                  </a:lnTo>
                  <a:lnTo>
                    <a:pt x="54" y="151"/>
                  </a:lnTo>
                  <a:lnTo>
                    <a:pt x="52" y="151"/>
                  </a:lnTo>
                  <a:lnTo>
                    <a:pt x="52" y="151"/>
                  </a:lnTo>
                  <a:lnTo>
                    <a:pt x="50" y="151"/>
                  </a:lnTo>
                  <a:lnTo>
                    <a:pt x="49" y="153"/>
                  </a:lnTo>
                  <a:lnTo>
                    <a:pt x="49" y="153"/>
                  </a:lnTo>
                  <a:lnTo>
                    <a:pt x="50" y="155"/>
                  </a:lnTo>
                  <a:lnTo>
                    <a:pt x="52" y="156"/>
                  </a:lnTo>
                  <a:lnTo>
                    <a:pt x="52" y="156"/>
                  </a:lnTo>
                  <a:close/>
                  <a:moveTo>
                    <a:pt x="27" y="156"/>
                  </a:moveTo>
                  <a:lnTo>
                    <a:pt x="27" y="156"/>
                  </a:lnTo>
                  <a:lnTo>
                    <a:pt x="30" y="155"/>
                  </a:lnTo>
                  <a:lnTo>
                    <a:pt x="31" y="153"/>
                  </a:lnTo>
                  <a:lnTo>
                    <a:pt x="31" y="153"/>
                  </a:lnTo>
                  <a:lnTo>
                    <a:pt x="30" y="151"/>
                  </a:lnTo>
                  <a:lnTo>
                    <a:pt x="27" y="151"/>
                  </a:lnTo>
                  <a:lnTo>
                    <a:pt x="27" y="151"/>
                  </a:lnTo>
                  <a:lnTo>
                    <a:pt x="26" y="151"/>
                  </a:lnTo>
                  <a:lnTo>
                    <a:pt x="25" y="153"/>
                  </a:lnTo>
                  <a:lnTo>
                    <a:pt x="25" y="153"/>
                  </a:lnTo>
                  <a:lnTo>
                    <a:pt x="26" y="155"/>
                  </a:lnTo>
                  <a:lnTo>
                    <a:pt x="27" y="156"/>
                  </a:lnTo>
                  <a:lnTo>
                    <a:pt x="27" y="156"/>
                  </a:lnTo>
                  <a:close/>
                  <a:moveTo>
                    <a:pt x="131" y="156"/>
                  </a:moveTo>
                  <a:lnTo>
                    <a:pt x="163" y="156"/>
                  </a:lnTo>
                  <a:lnTo>
                    <a:pt x="163" y="156"/>
                  </a:lnTo>
                  <a:lnTo>
                    <a:pt x="164" y="155"/>
                  </a:lnTo>
                  <a:lnTo>
                    <a:pt x="165" y="153"/>
                  </a:lnTo>
                  <a:lnTo>
                    <a:pt x="165" y="153"/>
                  </a:lnTo>
                  <a:lnTo>
                    <a:pt x="165" y="153"/>
                  </a:lnTo>
                  <a:lnTo>
                    <a:pt x="164" y="152"/>
                  </a:lnTo>
                  <a:lnTo>
                    <a:pt x="163" y="151"/>
                  </a:lnTo>
                  <a:lnTo>
                    <a:pt x="131" y="151"/>
                  </a:lnTo>
                  <a:lnTo>
                    <a:pt x="131" y="151"/>
                  </a:lnTo>
                  <a:lnTo>
                    <a:pt x="129" y="152"/>
                  </a:lnTo>
                  <a:lnTo>
                    <a:pt x="128" y="153"/>
                  </a:lnTo>
                  <a:lnTo>
                    <a:pt x="128" y="153"/>
                  </a:lnTo>
                  <a:lnTo>
                    <a:pt x="128" y="153"/>
                  </a:lnTo>
                  <a:lnTo>
                    <a:pt x="129" y="155"/>
                  </a:lnTo>
                  <a:lnTo>
                    <a:pt x="131" y="156"/>
                  </a:lnTo>
                  <a:lnTo>
                    <a:pt x="131" y="156"/>
                  </a:lnTo>
                  <a:close/>
                  <a:moveTo>
                    <a:pt x="40" y="156"/>
                  </a:moveTo>
                  <a:lnTo>
                    <a:pt x="40" y="156"/>
                  </a:lnTo>
                  <a:lnTo>
                    <a:pt x="42" y="155"/>
                  </a:lnTo>
                  <a:lnTo>
                    <a:pt x="43" y="153"/>
                  </a:lnTo>
                  <a:lnTo>
                    <a:pt x="43" y="153"/>
                  </a:lnTo>
                  <a:lnTo>
                    <a:pt x="42" y="151"/>
                  </a:lnTo>
                  <a:lnTo>
                    <a:pt x="40" y="151"/>
                  </a:lnTo>
                  <a:lnTo>
                    <a:pt x="40" y="151"/>
                  </a:lnTo>
                  <a:lnTo>
                    <a:pt x="37" y="151"/>
                  </a:lnTo>
                  <a:lnTo>
                    <a:pt x="37" y="153"/>
                  </a:lnTo>
                  <a:lnTo>
                    <a:pt x="37" y="153"/>
                  </a:lnTo>
                  <a:lnTo>
                    <a:pt x="37" y="155"/>
                  </a:lnTo>
                  <a:lnTo>
                    <a:pt x="40" y="156"/>
                  </a:lnTo>
                  <a:lnTo>
                    <a:pt x="40" y="156"/>
                  </a:lnTo>
                  <a:close/>
                  <a:moveTo>
                    <a:pt x="4" y="156"/>
                  </a:moveTo>
                  <a:lnTo>
                    <a:pt x="4" y="156"/>
                  </a:lnTo>
                  <a:lnTo>
                    <a:pt x="6" y="155"/>
                  </a:lnTo>
                  <a:lnTo>
                    <a:pt x="7" y="153"/>
                  </a:lnTo>
                  <a:lnTo>
                    <a:pt x="7" y="153"/>
                  </a:lnTo>
                  <a:lnTo>
                    <a:pt x="6" y="151"/>
                  </a:lnTo>
                  <a:lnTo>
                    <a:pt x="4" y="151"/>
                  </a:lnTo>
                  <a:lnTo>
                    <a:pt x="4" y="151"/>
                  </a:lnTo>
                  <a:lnTo>
                    <a:pt x="1" y="151"/>
                  </a:lnTo>
                  <a:lnTo>
                    <a:pt x="0" y="153"/>
                  </a:lnTo>
                  <a:lnTo>
                    <a:pt x="0" y="153"/>
                  </a:lnTo>
                  <a:lnTo>
                    <a:pt x="1" y="155"/>
                  </a:lnTo>
                  <a:lnTo>
                    <a:pt x="4" y="156"/>
                  </a:lnTo>
                  <a:lnTo>
                    <a:pt x="4" y="156"/>
                  </a:lnTo>
                  <a:close/>
                  <a:moveTo>
                    <a:pt x="16" y="206"/>
                  </a:moveTo>
                  <a:lnTo>
                    <a:pt x="16" y="206"/>
                  </a:lnTo>
                  <a:lnTo>
                    <a:pt x="18" y="205"/>
                  </a:lnTo>
                  <a:lnTo>
                    <a:pt x="18" y="204"/>
                  </a:lnTo>
                  <a:lnTo>
                    <a:pt x="18" y="204"/>
                  </a:lnTo>
                  <a:lnTo>
                    <a:pt x="18" y="202"/>
                  </a:lnTo>
                  <a:lnTo>
                    <a:pt x="16" y="200"/>
                  </a:lnTo>
                  <a:lnTo>
                    <a:pt x="16" y="200"/>
                  </a:lnTo>
                  <a:lnTo>
                    <a:pt x="14" y="202"/>
                  </a:lnTo>
                  <a:lnTo>
                    <a:pt x="13" y="204"/>
                  </a:lnTo>
                  <a:lnTo>
                    <a:pt x="13" y="204"/>
                  </a:lnTo>
                  <a:lnTo>
                    <a:pt x="14" y="205"/>
                  </a:lnTo>
                  <a:lnTo>
                    <a:pt x="16" y="206"/>
                  </a:lnTo>
                  <a:lnTo>
                    <a:pt x="16" y="206"/>
                  </a:lnTo>
                  <a:close/>
                  <a:moveTo>
                    <a:pt x="4" y="206"/>
                  </a:moveTo>
                  <a:lnTo>
                    <a:pt x="4" y="206"/>
                  </a:lnTo>
                  <a:lnTo>
                    <a:pt x="6" y="205"/>
                  </a:lnTo>
                  <a:lnTo>
                    <a:pt x="7" y="204"/>
                  </a:lnTo>
                  <a:lnTo>
                    <a:pt x="7" y="204"/>
                  </a:lnTo>
                  <a:lnTo>
                    <a:pt x="6" y="202"/>
                  </a:lnTo>
                  <a:lnTo>
                    <a:pt x="4" y="200"/>
                  </a:lnTo>
                  <a:lnTo>
                    <a:pt x="4" y="200"/>
                  </a:lnTo>
                  <a:lnTo>
                    <a:pt x="1" y="202"/>
                  </a:lnTo>
                  <a:lnTo>
                    <a:pt x="0" y="204"/>
                  </a:lnTo>
                  <a:lnTo>
                    <a:pt x="0" y="204"/>
                  </a:lnTo>
                  <a:lnTo>
                    <a:pt x="1" y="205"/>
                  </a:lnTo>
                  <a:lnTo>
                    <a:pt x="4" y="206"/>
                  </a:lnTo>
                  <a:lnTo>
                    <a:pt x="4" y="206"/>
                  </a:lnTo>
                  <a:close/>
                  <a:moveTo>
                    <a:pt x="131" y="206"/>
                  </a:moveTo>
                  <a:lnTo>
                    <a:pt x="163" y="206"/>
                  </a:lnTo>
                  <a:lnTo>
                    <a:pt x="163" y="206"/>
                  </a:lnTo>
                  <a:lnTo>
                    <a:pt x="164" y="205"/>
                  </a:lnTo>
                  <a:lnTo>
                    <a:pt x="165" y="204"/>
                  </a:lnTo>
                  <a:lnTo>
                    <a:pt x="165" y="204"/>
                  </a:lnTo>
                  <a:lnTo>
                    <a:pt x="165" y="204"/>
                  </a:lnTo>
                  <a:lnTo>
                    <a:pt x="164" y="202"/>
                  </a:lnTo>
                  <a:lnTo>
                    <a:pt x="163" y="200"/>
                  </a:lnTo>
                  <a:lnTo>
                    <a:pt x="131" y="200"/>
                  </a:lnTo>
                  <a:lnTo>
                    <a:pt x="131" y="200"/>
                  </a:lnTo>
                  <a:lnTo>
                    <a:pt x="129" y="202"/>
                  </a:lnTo>
                  <a:lnTo>
                    <a:pt x="128" y="204"/>
                  </a:lnTo>
                  <a:lnTo>
                    <a:pt x="128" y="204"/>
                  </a:lnTo>
                  <a:lnTo>
                    <a:pt x="128" y="204"/>
                  </a:lnTo>
                  <a:lnTo>
                    <a:pt x="129" y="205"/>
                  </a:lnTo>
                  <a:lnTo>
                    <a:pt x="131" y="206"/>
                  </a:lnTo>
                  <a:lnTo>
                    <a:pt x="131" y="206"/>
                  </a:lnTo>
                  <a:close/>
                  <a:moveTo>
                    <a:pt x="27" y="206"/>
                  </a:moveTo>
                  <a:lnTo>
                    <a:pt x="27" y="206"/>
                  </a:lnTo>
                  <a:lnTo>
                    <a:pt x="30" y="205"/>
                  </a:lnTo>
                  <a:lnTo>
                    <a:pt x="31" y="204"/>
                  </a:lnTo>
                  <a:lnTo>
                    <a:pt x="31" y="204"/>
                  </a:lnTo>
                  <a:lnTo>
                    <a:pt x="30" y="202"/>
                  </a:lnTo>
                  <a:lnTo>
                    <a:pt x="27" y="200"/>
                  </a:lnTo>
                  <a:lnTo>
                    <a:pt x="27" y="200"/>
                  </a:lnTo>
                  <a:lnTo>
                    <a:pt x="26" y="202"/>
                  </a:lnTo>
                  <a:lnTo>
                    <a:pt x="25" y="204"/>
                  </a:lnTo>
                  <a:lnTo>
                    <a:pt x="25" y="204"/>
                  </a:lnTo>
                  <a:lnTo>
                    <a:pt x="26" y="205"/>
                  </a:lnTo>
                  <a:lnTo>
                    <a:pt x="27" y="206"/>
                  </a:lnTo>
                  <a:lnTo>
                    <a:pt x="27" y="206"/>
                  </a:lnTo>
                  <a:close/>
                  <a:moveTo>
                    <a:pt x="52" y="206"/>
                  </a:moveTo>
                  <a:lnTo>
                    <a:pt x="52" y="206"/>
                  </a:lnTo>
                  <a:lnTo>
                    <a:pt x="54" y="205"/>
                  </a:lnTo>
                  <a:lnTo>
                    <a:pt x="56" y="204"/>
                  </a:lnTo>
                  <a:lnTo>
                    <a:pt x="56" y="204"/>
                  </a:lnTo>
                  <a:lnTo>
                    <a:pt x="54" y="202"/>
                  </a:lnTo>
                  <a:lnTo>
                    <a:pt x="52" y="200"/>
                  </a:lnTo>
                  <a:lnTo>
                    <a:pt x="52" y="200"/>
                  </a:lnTo>
                  <a:lnTo>
                    <a:pt x="50" y="202"/>
                  </a:lnTo>
                  <a:lnTo>
                    <a:pt x="49" y="204"/>
                  </a:lnTo>
                  <a:lnTo>
                    <a:pt x="49" y="204"/>
                  </a:lnTo>
                  <a:lnTo>
                    <a:pt x="50" y="205"/>
                  </a:lnTo>
                  <a:lnTo>
                    <a:pt x="52" y="206"/>
                  </a:lnTo>
                  <a:lnTo>
                    <a:pt x="52" y="206"/>
                  </a:lnTo>
                  <a:close/>
                  <a:moveTo>
                    <a:pt x="40" y="206"/>
                  </a:moveTo>
                  <a:lnTo>
                    <a:pt x="40" y="206"/>
                  </a:lnTo>
                  <a:lnTo>
                    <a:pt x="42" y="205"/>
                  </a:lnTo>
                  <a:lnTo>
                    <a:pt x="43" y="204"/>
                  </a:lnTo>
                  <a:lnTo>
                    <a:pt x="43" y="204"/>
                  </a:lnTo>
                  <a:lnTo>
                    <a:pt x="42" y="202"/>
                  </a:lnTo>
                  <a:lnTo>
                    <a:pt x="40" y="200"/>
                  </a:lnTo>
                  <a:lnTo>
                    <a:pt x="40" y="200"/>
                  </a:lnTo>
                  <a:lnTo>
                    <a:pt x="37" y="202"/>
                  </a:lnTo>
                  <a:lnTo>
                    <a:pt x="37" y="204"/>
                  </a:lnTo>
                  <a:lnTo>
                    <a:pt x="37" y="204"/>
                  </a:lnTo>
                  <a:lnTo>
                    <a:pt x="37" y="205"/>
                  </a:lnTo>
                  <a:lnTo>
                    <a:pt x="40" y="206"/>
                  </a:lnTo>
                  <a:lnTo>
                    <a:pt x="40" y="206"/>
                  </a:lnTo>
                  <a:close/>
                  <a:moveTo>
                    <a:pt x="163" y="250"/>
                  </a:moveTo>
                  <a:lnTo>
                    <a:pt x="131" y="250"/>
                  </a:lnTo>
                  <a:lnTo>
                    <a:pt x="131" y="250"/>
                  </a:lnTo>
                  <a:lnTo>
                    <a:pt x="129" y="251"/>
                  </a:lnTo>
                  <a:lnTo>
                    <a:pt x="129" y="254"/>
                  </a:lnTo>
                  <a:lnTo>
                    <a:pt x="129" y="254"/>
                  </a:lnTo>
                  <a:lnTo>
                    <a:pt x="129" y="254"/>
                  </a:lnTo>
                  <a:lnTo>
                    <a:pt x="129" y="255"/>
                  </a:lnTo>
                  <a:lnTo>
                    <a:pt x="131" y="256"/>
                  </a:lnTo>
                  <a:lnTo>
                    <a:pt x="163" y="256"/>
                  </a:lnTo>
                  <a:lnTo>
                    <a:pt x="163" y="256"/>
                  </a:lnTo>
                  <a:lnTo>
                    <a:pt x="165" y="255"/>
                  </a:lnTo>
                  <a:lnTo>
                    <a:pt x="165" y="254"/>
                  </a:lnTo>
                  <a:lnTo>
                    <a:pt x="165" y="254"/>
                  </a:lnTo>
                  <a:lnTo>
                    <a:pt x="165" y="254"/>
                  </a:lnTo>
                  <a:lnTo>
                    <a:pt x="165" y="251"/>
                  </a:lnTo>
                  <a:lnTo>
                    <a:pt x="163" y="250"/>
                  </a:lnTo>
                  <a:lnTo>
                    <a:pt x="163" y="250"/>
                  </a:lnTo>
                  <a:close/>
                  <a:moveTo>
                    <a:pt x="41" y="250"/>
                  </a:moveTo>
                  <a:lnTo>
                    <a:pt x="41" y="250"/>
                  </a:lnTo>
                  <a:lnTo>
                    <a:pt x="39" y="251"/>
                  </a:lnTo>
                  <a:lnTo>
                    <a:pt x="37" y="254"/>
                  </a:lnTo>
                  <a:lnTo>
                    <a:pt x="37" y="254"/>
                  </a:lnTo>
                  <a:lnTo>
                    <a:pt x="39" y="256"/>
                  </a:lnTo>
                  <a:lnTo>
                    <a:pt x="41" y="256"/>
                  </a:lnTo>
                  <a:lnTo>
                    <a:pt x="41" y="256"/>
                  </a:lnTo>
                  <a:lnTo>
                    <a:pt x="43" y="256"/>
                  </a:lnTo>
                  <a:lnTo>
                    <a:pt x="43" y="254"/>
                  </a:lnTo>
                  <a:lnTo>
                    <a:pt x="43" y="254"/>
                  </a:lnTo>
                  <a:lnTo>
                    <a:pt x="43" y="251"/>
                  </a:lnTo>
                  <a:lnTo>
                    <a:pt x="41" y="250"/>
                  </a:lnTo>
                  <a:lnTo>
                    <a:pt x="41" y="250"/>
                  </a:lnTo>
                  <a:close/>
                  <a:moveTo>
                    <a:pt x="52" y="250"/>
                  </a:moveTo>
                  <a:lnTo>
                    <a:pt x="52" y="250"/>
                  </a:lnTo>
                  <a:lnTo>
                    <a:pt x="51" y="251"/>
                  </a:lnTo>
                  <a:lnTo>
                    <a:pt x="50" y="254"/>
                  </a:lnTo>
                  <a:lnTo>
                    <a:pt x="50" y="254"/>
                  </a:lnTo>
                  <a:lnTo>
                    <a:pt x="51" y="256"/>
                  </a:lnTo>
                  <a:lnTo>
                    <a:pt x="52" y="256"/>
                  </a:lnTo>
                  <a:lnTo>
                    <a:pt x="52" y="256"/>
                  </a:lnTo>
                  <a:lnTo>
                    <a:pt x="54" y="256"/>
                  </a:lnTo>
                  <a:lnTo>
                    <a:pt x="56" y="254"/>
                  </a:lnTo>
                  <a:lnTo>
                    <a:pt x="56" y="254"/>
                  </a:lnTo>
                  <a:lnTo>
                    <a:pt x="54" y="251"/>
                  </a:lnTo>
                  <a:lnTo>
                    <a:pt x="52" y="250"/>
                  </a:lnTo>
                  <a:lnTo>
                    <a:pt x="52" y="250"/>
                  </a:lnTo>
                  <a:close/>
                  <a:moveTo>
                    <a:pt x="4" y="250"/>
                  </a:moveTo>
                  <a:lnTo>
                    <a:pt x="4" y="250"/>
                  </a:lnTo>
                  <a:lnTo>
                    <a:pt x="1" y="251"/>
                  </a:lnTo>
                  <a:lnTo>
                    <a:pt x="1" y="254"/>
                  </a:lnTo>
                  <a:lnTo>
                    <a:pt x="1" y="254"/>
                  </a:lnTo>
                  <a:lnTo>
                    <a:pt x="1" y="256"/>
                  </a:lnTo>
                  <a:lnTo>
                    <a:pt x="4" y="256"/>
                  </a:lnTo>
                  <a:lnTo>
                    <a:pt x="4" y="256"/>
                  </a:lnTo>
                  <a:lnTo>
                    <a:pt x="6" y="256"/>
                  </a:lnTo>
                  <a:lnTo>
                    <a:pt x="7" y="254"/>
                  </a:lnTo>
                  <a:lnTo>
                    <a:pt x="7" y="254"/>
                  </a:lnTo>
                  <a:lnTo>
                    <a:pt x="6" y="251"/>
                  </a:lnTo>
                  <a:lnTo>
                    <a:pt x="4" y="250"/>
                  </a:lnTo>
                  <a:lnTo>
                    <a:pt x="4" y="250"/>
                  </a:lnTo>
                  <a:close/>
                  <a:moveTo>
                    <a:pt x="28" y="250"/>
                  </a:moveTo>
                  <a:lnTo>
                    <a:pt x="28" y="250"/>
                  </a:lnTo>
                  <a:lnTo>
                    <a:pt x="26" y="251"/>
                  </a:lnTo>
                  <a:lnTo>
                    <a:pt x="25" y="254"/>
                  </a:lnTo>
                  <a:lnTo>
                    <a:pt x="25" y="254"/>
                  </a:lnTo>
                  <a:lnTo>
                    <a:pt x="26" y="256"/>
                  </a:lnTo>
                  <a:lnTo>
                    <a:pt x="28" y="256"/>
                  </a:lnTo>
                  <a:lnTo>
                    <a:pt x="28" y="256"/>
                  </a:lnTo>
                  <a:lnTo>
                    <a:pt x="31" y="256"/>
                  </a:lnTo>
                  <a:lnTo>
                    <a:pt x="32" y="254"/>
                  </a:lnTo>
                  <a:lnTo>
                    <a:pt x="32" y="254"/>
                  </a:lnTo>
                  <a:lnTo>
                    <a:pt x="31" y="251"/>
                  </a:lnTo>
                  <a:lnTo>
                    <a:pt x="28" y="250"/>
                  </a:lnTo>
                  <a:lnTo>
                    <a:pt x="28" y="250"/>
                  </a:lnTo>
                  <a:close/>
                  <a:moveTo>
                    <a:pt x="16" y="250"/>
                  </a:moveTo>
                  <a:lnTo>
                    <a:pt x="16" y="250"/>
                  </a:lnTo>
                  <a:lnTo>
                    <a:pt x="14" y="251"/>
                  </a:lnTo>
                  <a:lnTo>
                    <a:pt x="13" y="254"/>
                  </a:lnTo>
                  <a:lnTo>
                    <a:pt x="13" y="254"/>
                  </a:lnTo>
                  <a:lnTo>
                    <a:pt x="14" y="256"/>
                  </a:lnTo>
                  <a:lnTo>
                    <a:pt x="16" y="256"/>
                  </a:lnTo>
                  <a:lnTo>
                    <a:pt x="16" y="256"/>
                  </a:lnTo>
                  <a:lnTo>
                    <a:pt x="18" y="256"/>
                  </a:lnTo>
                  <a:lnTo>
                    <a:pt x="19" y="254"/>
                  </a:lnTo>
                  <a:lnTo>
                    <a:pt x="19" y="254"/>
                  </a:lnTo>
                  <a:lnTo>
                    <a:pt x="18" y="251"/>
                  </a:lnTo>
                  <a:lnTo>
                    <a:pt x="16" y="250"/>
                  </a:lnTo>
                  <a:lnTo>
                    <a:pt x="16" y="250"/>
                  </a:lnTo>
                  <a:close/>
                  <a:moveTo>
                    <a:pt x="163" y="301"/>
                  </a:moveTo>
                  <a:lnTo>
                    <a:pt x="131" y="301"/>
                  </a:lnTo>
                  <a:lnTo>
                    <a:pt x="131" y="301"/>
                  </a:lnTo>
                  <a:lnTo>
                    <a:pt x="129" y="301"/>
                  </a:lnTo>
                  <a:lnTo>
                    <a:pt x="129" y="303"/>
                  </a:lnTo>
                  <a:lnTo>
                    <a:pt x="129" y="303"/>
                  </a:lnTo>
                  <a:lnTo>
                    <a:pt x="129" y="303"/>
                  </a:lnTo>
                  <a:lnTo>
                    <a:pt x="129" y="306"/>
                  </a:lnTo>
                  <a:lnTo>
                    <a:pt x="131" y="306"/>
                  </a:lnTo>
                  <a:lnTo>
                    <a:pt x="163" y="306"/>
                  </a:lnTo>
                  <a:lnTo>
                    <a:pt x="163" y="306"/>
                  </a:lnTo>
                  <a:lnTo>
                    <a:pt x="165" y="306"/>
                  </a:lnTo>
                  <a:lnTo>
                    <a:pt x="165" y="303"/>
                  </a:lnTo>
                  <a:lnTo>
                    <a:pt x="165" y="303"/>
                  </a:lnTo>
                  <a:lnTo>
                    <a:pt x="165" y="303"/>
                  </a:lnTo>
                  <a:lnTo>
                    <a:pt x="165" y="301"/>
                  </a:lnTo>
                  <a:lnTo>
                    <a:pt x="163" y="301"/>
                  </a:lnTo>
                  <a:lnTo>
                    <a:pt x="163" y="301"/>
                  </a:lnTo>
                  <a:close/>
                  <a:moveTo>
                    <a:pt x="16" y="300"/>
                  </a:moveTo>
                  <a:lnTo>
                    <a:pt x="16" y="300"/>
                  </a:lnTo>
                  <a:lnTo>
                    <a:pt x="14" y="301"/>
                  </a:lnTo>
                  <a:lnTo>
                    <a:pt x="13" y="303"/>
                  </a:lnTo>
                  <a:lnTo>
                    <a:pt x="13" y="303"/>
                  </a:lnTo>
                  <a:lnTo>
                    <a:pt x="14" y="306"/>
                  </a:lnTo>
                  <a:lnTo>
                    <a:pt x="16" y="307"/>
                  </a:lnTo>
                  <a:lnTo>
                    <a:pt x="16" y="307"/>
                  </a:lnTo>
                  <a:lnTo>
                    <a:pt x="18" y="306"/>
                  </a:lnTo>
                  <a:lnTo>
                    <a:pt x="19" y="303"/>
                  </a:lnTo>
                  <a:lnTo>
                    <a:pt x="19" y="303"/>
                  </a:lnTo>
                  <a:lnTo>
                    <a:pt x="18" y="301"/>
                  </a:lnTo>
                  <a:lnTo>
                    <a:pt x="16" y="300"/>
                  </a:lnTo>
                  <a:lnTo>
                    <a:pt x="16" y="300"/>
                  </a:lnTo>
                  <a:close/>
                  <a:moveTo>
                    <a:pt x="52" y="300"/>
                  </a:moveTo>
                  <a:lnTo>
                    <a:pt x="52" y="300"/>
                  </a:lnTo>
                  <a:lnTo>
                    <a:pt x="51" y="301"/>
                  </a:lnTo>
                  <a:lnTo>
                    <a:pt x="50" y="303"/>
                  </a:lnTo>
                  <a:lnTo>
                    <a:pt x="50" y="303"/>
                  </a:lnTo>
                  <a:lnTo>
                    <a:pt x="51" y="306"/>
                  </a:lnTo>
                  <a:lnTo>
                    <a:pt x="52" y="307"/>
                  </a:lnTo>
                  <a:lnTo>
                    <a:pt x="52" y="307"/>
                  </a:lnTo>
                  <a:lnTo>
                    <a:pt x="54" y="306"/>
                  </a:lnTo>
                  <a:lnTo>
                    <a:pt x="56" y="303"/>
                  </a:lnTo>
                  <a:lnTo>
                    <a:pt x="56" y="303"/>
                  </a:lnTo>
                  <a:lnTo>
                    <a:pt x="54" y="301"/>
                  </a:lnTo>
                  <a:lnTo>
                    <a:pt x="52" y="300"/>
                  </a:lnTo>
                  <a:lnTo>
                    <a:pt x="52" y="300"/>
                  </a:lnTo>
                  <a:close/>
                  <a:moveTo>
                    <a:pt x="4" y="300"/>
                  </a:moveTo>
                  <a:lnTo>
                    <a:pt x="4" y="300"/>
                  </a:lnTo>
                  <a:lnTo>
                    <a:pt x="1" y="301"/>
                  </a:lnTo>
                  <a:lnTo>
                    <a:pt x="1" y="303"/>
                  </a:lnTo>
                  <a:lnTo>
                    <a:pt x="1" y="303"/>
                  </a:lnTo>
                  <a:lnTo>
                    <a:pt x="1" y="306"/>
                  </a:lnTo>
                  <a:lnTo>
                    <a:pt x="4" y="307"/>
                  </a:lnTo>
                  <a:lnTo>
                    <a:pt x="4" y="307"/>
                  </a:lnTo>
                  <a:lnTo>
                    <a:pt x="6" y="306"/>
                  </a:lnTo>
                  <a:lnTo>
                    <a:pt x="7" y="303"/>
                  </a:lnTo>
                  <a:lnTo>
                    <a:pt x="7" y="303"/>
                  </a:lnTo>
                  <a:lnTo>
                    <a:pt x="6" y="301"/>
                  </a:lnTo>
                  <a:lnTo>
                    <a:pt x="4" y="300"/>
                  </a:lnTo>
                  <a:lnTo>
                    <a:pt x="4" y="300"/>
                  </a:lnTo>
                  <a:close/>
                  <a:moveTo>
                    <a:pt x="41" y="300"/>
                  </a:moveTo>
                  <a:lnTo>
                    <a:pt x="41" y="300"/>
                  </a:lnTo>
                  <a:lnTo>
                    <a:pt x="39" y="301"/>
                  </a:lnTo>
                  <a:lnTo>
                    <a:pt x="37" y="303"/>
                  </a:lnTo>
                  <a:lnTo>
                    <a:pt x="37" y="303"/>
                  </a:lnTo>
                  <a:lnTo>
                    <a:pt x="39" y="306"/>
                  </a:lnTo>
                  <a:lnTo>
                    <a:pt x="41" y="307"/>
                  </a:lnTo>
                  <a:lnTo>
                    <a:pt x="41" y="307"/>
                  </a:lnTo>
                  <a:lnTo>
                    <a:pt x="43" y="306"/>
                  </a:lnTo>
                  <a:lnTo>
                    <a:pt x="43" y="303"/>
                  </a:lnTo>
                  <a:lnTo>
                    <a:pt x="43" y="303"/>
                  </a:lnTo>
                  <a:lnTo>
                    <a:pt x="43" y="301"/>
                  </a:lnTo>
                  <a:lnTo>
                    <a:pt x="41" y="300"/>
                  </a:lnTo>
                  <a:lnTo>
                    <a:pt x="41" y="300"/>
                  </a:lnTo>
                  <a:close/>
                  <a:moveTo>
                    <a:pt x="28" y="300"/>
                  </a:moveTo>
                  <a:lnTo>
                    <a:pt x="28" y="300"/>
                  </a:lnTo>
                  <a:lnTo>
                    <a:pt x="26" y="301"/>
                  </a:lnTo>
                  <a:lnTo>
                    <a:pt x="25" y="303"/>
                  </a:lnTo>
                  <a:lnTo>
                    <a:pt x="25" y="303"/>
                  </a:lnTo>
                  <a:lnTo>
                    <a:pt x="26" y="306"/>
                  </a:lnTo>
                  <a:lnTo>
                    <a:pt x="28" y="307"/>
                  </a:lnTo>
                  <a:lnTo>
                    <a:pt x="28" y="307"/>
                  </a:lnTo>
                  <a:lnTo>
                    <a:pt x="31" y="306"/>
                  </a:lnTo>
                  <a:lnTo>
                    <a:pt x="32" y="303"/>
                  </a:lnTo>
                  <a:lnTo>
                    <a:pt x="32" y="303"/>
                  </a:lnTo>
                  <a:lnTo>
                    <a:pt x="31" y="301"/>
                  </a:lnTo>
                  <a:lnTo>
                    <a:pt x="28" y="300"/>
                  </a:lnTo>
                  <a:lnTo>
                    <a:pt x="28" y="300"/>
                  </a:lnTo>
                  <a:close/>
                </a:path>
              </a:pathLst>
            </a:custGeom>
            <a:grpFill/>
            <a:ln>
              <a:noFill/>
              <a:headEnd/>
              <a:tailEnd/>
            </a:ln>
            <a:effectLst/>
            <a:scene3d>
              <a:camera prst="orthographicFront"/>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2" tIns="8421" rIns="16842" bIns="8421"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eaLnBrk="0" hangingPunct="0">
                <a:buClr>
                  <a:srgbClr val="CC9900"/>
                </a:buClr>
                <a:buFont typeface="Wingdings" pitchFamily="2" charset="2"/>
                <a:buChar char="n"/>
                <a:defRPr/>
              </a:pPr>
              <a:endParaRPr lang="zh-CN" altLang="en-US" sz="1799">
                <a:solidFill>
                  <a:schemeClr val="bg1"/>
                </a:solidFill>
                <a:latin typeface="微软雅黑" pitchFamily="34" charset="-122"/>
                <a:ea typeface="微软雅黑" pitchFamily="34" charset="-122"/>
                <a:cs typeface="Arial" pitchFamily="34" charset="0"/>
                <a:sym typeface="Arial" pitchFamily="34" charset="0"/>
              </a:endParaRPr>
            </a:p>
          </p:txBody>
        </p:sp>
        <p:sp>
          <p:nvSpPr>
            <p:cNvPr id="25" name="Freeform 20"/>
            <p:cNvSpPr>
              <a:spLocks noEditPoints="1"/>
            </p:cNvSpPr>
            <p:nvPr/>
          </p:nvSpPr>
          <p:spPr bwMode="auto">
            <a:xfrm>
              <a:off x="913025" y="2370078"/>
              <a:ext cx="360363" cy="876300"/>
            </a:xfrm>
            <a:custGeom>
              <a:avLst/>
              <a:gdLst>
                <a:gd name="T0" fmla="*/ 226 w 227"/>
                <a:gd name="T1" fmla="*/ 2 h 552"/>
                <a:gd name="T2" fmla="*/ 225 w 227"/>
                <a:gd name="T3" fmla="*/ 1 h 552"/>
                <a:gd name="T4" fmla="*/ 3 w 227"/>
                <a:gd name="T5" fmla="*/ 0 h 552"/>
                <a:gd name="T6" fmla="*/ 1 w 227"/>
                <a:gd name="T7" fmla="*/ 1 h 552"/>
                <a:gd name="T8" fmla="*/ 0 w 227"/>
                <a:gd name="T9" fmla="*/ 3 h 552"/>
                <a:gd name="T10" fmla="*/ 0 w 227"/>
                <a:gd name="T11" fmla="*/ 549 h 552"/>
                <a:gd name="T12" fmla="*/ 1 w 227"/>
                <a:gd name="T13" fmla="*/ 551 h 552"/>
                <a:gd name="T14" fmla="*/ 3 w 227"/>
                <a:gd name="T15" fmla="*/ 552 h 552"/>
                <a:gd name="T16" fmla="*/ 224 w 227"/>
                <a:gd name="T17" fmla="*/ 552 h 552"/>
                <a:gd name="T18" fmla="*/ 226 w 227"/>
                <a:gd name="T19" fmla="*/ 551 h 552"/>
                <a:gd name="T20" fmla="*/ 227 w 227"/>
                <a:gd name="T21" fmla="*/ 549 h 552"/>
                <a:gd name="T22" fmla="*/ 23 w 227"/>
                <a:gd name="T23" fmla="*/ 528 h 552"/>
                <a:gd name="T24" fmla="*/ 203 w 227"/>
                <a:gd name="T25" fmla="*/ 520 h 552"/>
                <a:gd name="T26" fmla="*/ 203 w 227"/>
                <a:gd name="T27" fmla="*/ 528 h 552"/>
                <a:gd name="T28" fmla="*/ 20 w 227"/>
                <a:gd name="T29" fmla="*/ 507 h 552"/>
                <a:gd name="T30" fmla="*/ 206 w 227"/>
                <a:gd name="T31" fmla="*/ 503 h 552"/>
                <a:gd name="T32" fmla="*/ 203 w 227"/>
                <a:gd name="T33" fmla="*/ 493 h 552"/>
                <a:gd name="T34" fmla="*/ 21 w 227"/>
                <a:gd name="T35" fmla="*/ 485 h 552"/>
                <a:gd name="T36" fmla="*/ 207 w 227"/>
                <a:gd name="T37" fmla="*/ 489 h 552"/>
                <a:gd name="T38" fmla="*/ 92 w 227"/>
                <a:gd name="T39" fmla="*/ 429 h 552"/>
                <a:gd name="T40" fmla="*/ 109 w 227"/>
                <a:gd name="T41" fmla="*/ 413 h 552"/>
                <a:gd name="T42" fmla="*/ 127 w 227"/>
                <a:gd name="T43" fmla="*/ 418 h 552"/>
                <a:gd name="T44" fmla="*/ 134 w 227"/>
                <a:gd name="T45" fmla="*/ 437 h 552"/>
                <a:gd name="T46" fmla="*/ 117 w 227"/>
                <a:gd name="T47" fmla="*/ 454 h 552"/>
                <a:gd name="T48" fmla="*/ 98 w 227"/>
                <a:gd name="T49" fmla="*/ 448 h 552"/>
                <a:gd name="T50" fmla="*/ 210 w 227"/>
                <a:gd name="T51" fmla="*/ 361 h 552"/>
                <a:gd name="T52" fmla="*/ 23 w 227"/>
                <a:gd name="T53" fmla="*/ 368 h 552"/>
                <a:gd name="T54" fmla="*/ 17 w 227"/>
                <a:gd name="T55" fmla="*/ 336 h 552"/>
                <a:gd name="T56" fmla="*/ 203 w 227"/>
                <a:gd name="T57" fmla="*/ 329 h 552"/>
                <a:gd name="T58" fmla="*/ 210 w 227"/>
                <a:gd name="T59" fmla="*/ 361 h 552"/>
                <a:gd name="T60" fmla="*/ 203 w 227"/>
                <a:gd name="T61" fmla="*/ 317 h 552"/>
                <a:gd name="T62" fmla="*/ 17 w 227"/>
                <a:gd name="T63" fmla="*/ 311 h 552"/>
                <a:gd name="T64" fmla="*/ 23 w 227"/>
                <a:gd name="T65" fmla="*/ 279 h 552"/>
                <a:gd name="T66" fmla="*/ 210 w 227"/>
                <a:gd name="T67" fmla="*/ 286 h 552"/>
                <a:gd name="T68" fmla="*/ 206 w 227"/>
                <a:gd name="T69" fmla="*/ 267 h 552"/>
                <a:gd name="T70" fmla="*/ 17 w 227"/>
                <a:gd name="T71" fmla="*/ 263 h 552"/>
                <a:gd name="T72" fmla="*/ 20 w 227"/>
                <a:gd name="T73" fmla="*/ 229 h 552"/>
                <a:gd name="T74" fmla="*/ 209 w 227"/>
                <a:gd name="T75" fmla="*/ 233 h 552"/>
                <a:gd name="T76" fmla="*/ 208 w 227"/>
                <a:gd name="T77" fmla="*/ 215 h 552"/>
                <a:gd name="T78" fmla="*/ 19 w 227"/>
                <a:gd name="T79" fmla="*/ 215 h 552"/>
                <a:gd name="T80" fmla="*/ 19 w 227"/>
                <a:gd name="T81" fmla="*/ 181 h 552"/>
                <a:gd name="T82" fmla="*/ 208 w 227"/>
                <a:gd name="T83" fmla="*/ 181 h 552"/>
                <a:gd name="T84" fmla="*/ 209 w 227"/>
                <a:gd name="T85" fmla="*/ 163 h 552"/>
                <a:gd name="T86" fmla="*/ 20 w 227"/>
                <a:gd name="T87" fmla="*/ 166 h 552"/>
                <a:gd name="T88" fmla="*/ 17 w 227"/>
                <a:gd name="T89" fmla="*/ 133 h 552"/>
                <a:gd name="T90" fmla="*/ 206 w 227"/>
                <a:gd name="T91" fmla="*/ 130 h 552"/>
                <a:gd name="T92" fmla="*/ 210 w 227"/>
                <a:gd name="T93" fmla="*/ 111 h 552"/>
                <a:gd name="T94" fmla="*/ 23 w 227"/>
                <a:gd name="T95" fmla="*/ 116 h 552"/>
                <a:gd name="T96" fmla="*/ 17 w 227"/>
                <a:gd name="T97" fmla="*/ 86 h 552"/>
                <a:gd name="T98" fmla="*/ 203 w 227"/>
                <a:gd name="T99" fmla="*/ 79 h 552"/>
                <a:gd name="T100" fmla="*/ 210 w 227"/>
                <a:gd name="T101" fmla="*/ 61 h 552"/>
                <a:gd name="T102" fmla="*/ 23 w 227"/>
                <a:gd name="T103" fmla="*/ 66 h 552"/>
                <a:gd name="T104" fmla="*/ 17 w 227"/>
                <a:gd name="T105" fmla="*/ 36 h 552"/>
                <a:gd name="T106" fmla="*/ 203 w 227"/>
                <a:gd name="T107" fmla="*/ 29 h 552"/>
                <a:gd name="T108" fmla="*/ 210 w 227"/>
                <a:gd name="T109" fmla="*/ 6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 h="552">
                  <a:moveTo>
                    <a:pt x="227" y="4"/>
                  </a:moveTo>
                  <a:lnTo>
                    <a:pt x="227" y="4"/>
                  </a:lnTo>
                  <a:lnTo>
                    <a:pt x="227" y="3"/>
                  </a:lnTo>
                  <a:lnTo>
                    <a:pt x="227" y="3"/>
                  </a:lnTo>
                  <a:lnTo>
                    <a:pt x="227" y="3"/>
                  </a:lnTo>
                  <a:lnTo>
                    <a:pt x="226" y="2"/>
                  </a:lnTo>
                  <a:lnTo>
                    <a:pt x="226" y="2"/>
                  </a:lnTo>
                  <a:lnTo>
                    <a:pt x="226" y="2"/>
                  </a:lnTo>
                  <a:lnTo>
                    <a:pt x="226" y="1"/>
                  </a:lnTo>
                  <a:lnTo>
                    <a:pt x="225" y="1"/>
                  </a:lnTo>
                  <a:lnTo>
                    <a:pt x="225" y="1"/>
                  </a:lnTo>
                  <a:lnTo>
                    <a:pt x="225" y="1"/>
                  </a:lnTo>
                  <a:lnTo>
                    <a:pt x="224" y="1"/>
                  </a:lnTo>
                  <a:lnTo>
                    <a:pt x="224" y="0"/>
                  </a:lnTo>
                  <a:lnTo>
                    <a:pt x="223" y="0"/>
                  </a:lnTo>
                  <a:lnTo>
                    <a:pt x="223"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47"/>
                  </a:lnTo>
                  <a:lnTo>
                    <a:pt x="0" y="549"/>
                  </a:lnTo>
                  <a:lnTo>
                    <a:pt x="0" y="549"/>
                  </a:lnTo>
                  <a:lnTo>
                    <a:pt x="0" y="550"/>
                  </a:lnTo>
                  <a:lnTo>
                    <a:pt x="0" y="550"/>
                  </a:lnTo>
                  <a:lnTo>
                    <a:pt x="0" y="550"/>
                  </a:lnTo>
                  <a:lnTo>
                    <a:pt x="0" y="551"/>
                  </a:lnTo>
                  <a:lnTo>
                    <a:pt x="1" y="551"/>
                  </a:lnTo>
                  <a:lnTo>
                    <a:pt x="1" y="551"/>
                  </a:lnTo>
                  <a:lnTo>
                    <a:pt x="1" y="552"/>
                  </a:lnTo>
                  <a:lnTo>
                    <a:pt x="1" y="552"/>
                  </a:lnTo>
                  <a:lnTo>
                    <a:pt x="2" y="552"/>
                  </a:lnTo>
                  <a:lnTo>
                    <a:pt x="2" y="552"/>
                  </a:lnTo>
                  <a:lnTo>
                    <a:pt x="3" y="552"/>
                  </a:lnTo>
                  <a:lnTo>
                    <a:pt x="3" y="552"/>
                  </a:lnTo>
                  <a:lnTo>
                    <a:pt x="3" y="552"/>
                  </a:lnTo>
                  <a:lnTo>
                    <a:pt x="4" y="552"/>
                  </a:lnTo>
                  <a:lnTo>
                    <a:pt x="223" y="552"/>
                  </a:lnTo>
                  <a:lnTo>
                    <a:pt x="223" y="552"/>
                  </a:lnTo>
                  <a:lnTo>
                    <a:pt x="224" y="552"/>
                  </a:lnTo>
                  <a:lnTo>
                    <a:pt x="224" y="552"/>
                  </a:lnTo>
                  <a:lnTo>
                    <a:pt x="225" y="552"/>
                  </a:lnTo>
                  <a:lnTo>
                    <a:pt x="225" y="552"/>
                  </a:lnTo>
                  <a:lnTo>
                    <a:pt x="225" y="552"/>
                  </a:lnTo>
                  <a:lnTo>
                    <a:pt x="226" y="552"/>
                  </a:lnTo>
                  <a:lnTo>
                    <a:pt x="226" y="551"/>
                  </a:lnTo>
                  <a:lnTo>
                    <a:pt x="226" y="551"/>
                  </a:lnTo>
                  <a:lnTo>
                    <a:pt x="226" y="551"/>
                  </a:lnTo>
                  <a:lnTo>
                    <a:pt x="227" y="550"/>
                  </a:lnTo>
                  <a:lnTo>
                    <a:pt x="227" y="550"/>
                  </a:lnTo>
                  <a:lnTo>
                    <a:pt x="227" y="550"/>
                  </a:lnTo>
                  <a:lnTo>
                    <a:pt x="227" y="549"/>
                  </a:lnTo>
                  <a:lnTo>
                    <a:pt x="227" y="549"/>
                  </a:lnTo>
                  <a:lnTo>
                    <a:pt x="227" y="547"/>
                  </a:lnTo>
                  <a:lnTo>
                    <a:pt x="227" y="5"/>
                  </a:lnTo>
                  <a:lnTo>
                    <a:pt x="227" y="4"/>
                  </a:lnTo>
                  <a:close/>
                  <a:moveTo>
                    <a:pt x="203" y="528"/>
                  </a:moveTo>
                  <a:lnTo>
                    <a:pt x="23" y="528"/>
                  </a:lnTo>
                  <a:lnTo>
                    <a:pt x="23" y="528"/>
                  </a:lnTo>
                  <a:lnTo>
                    <a:pt x="21" y="527"/>
                  </a:lnTo>
                  <a:lnTo>
                    <a:pt x="20" y="525"/>
                  </a:lnTo>
                  <a:lnTo>
                    <a:pt x="20" y="525"/>
                  </a:lnTo>
                  <a:lnTo>
                    <a:pt x="21" y="521"/>
                  </a:lnTo>
                  <a:lnTo>
                    <a:pt x="23" y="520"/>
                  </a:lnTo>
                  <a:lnTo>
                    <a:pt x="203" y="520"/>
                  </a:lnTo>
                  <a:lnTo>
                    <a:pt x="203" y="520"/>
                  </a:lnTo>
                  <a:lnTo>
                    <a:pt x="206" y="521"/>
                  </a:lnTo>
                  <a:lnTo>
                    <a:pt x="207" y="525"/>
                  </a:lnTo>
                  <a:lnTo>
                    <a:pt x="207" y="525"/>
                  </a:lnTo>
                  <a:lnTo>
                    <a:pt x="206" y="527"/>
                  </a:lnTo>
                  <a:lnTo>
                    <a:pt x="203" y="528"/>
                  </a:lnTo>
                  <a:lnTo>
                    <a:pt x="203" y="528"/>
                  </a:lnTo>
                  <a:close/>
                  <a:moveTo>
                    <a:pt x="203" y="511"/>
                  </a:moveTo>
                  <a:lnTo>
                    <a:pt x="23" y="511"/>
                  </a:lnTo>
                  <a:lnTo>
                    <a:pt x="23" y="511"/>
                  </a:lnTo>
                  <a:lnTo>
                    <a:pt x="21" y="509"/>
                  </a:lnTo>
                  <a:lnTo>
                    <a:pt x="20" y="507"/>
                  </a:lnTo>
                  <a:lnTo>
                    <a:pt x="20" y="507"/>
                  </a:lnTo>
                  <a:lnTo>
                    <a:pt x="21" y="503"/>
                  </a:lnTo>
                  <a:lnTo>
                    <a:pt x="23" y="502"/>
                  </a:lnTo>
                  <a:lnTo>
                    <a:pt x="203" y="502"/>
                  </a:lnTo>
                  <a:lnTo>
                    <a:pt x="203" y="502"/>
                  </a:lnTo>
                  <a:lnTo>
                    <a:pt x="206" y="503"/>
                  </a:lnTo>
                  <a:lnTo>
                    <a:pt x="207" y="507"/>
                  </a:lnTo>
                  <a:lnTo>
                    <a:pt x="207" y="507"/>
                  </a:lnTo>
                  <a:lnTo>
                    <a:pt x="206" y="509"/>
                  </a:lnTo>
                  <a:lnTo>
                    <a:pt x="203" y="511"/>
                  </a:lnTo>
                  <a:lnTo>
                    <a:pt x="203" y="511"/>
                  </a:lnTo>
                  <a:close/>
                  <a:moveTo>
                    <a:pt x="203" y="493"/>
                  </a:moveTo>
                  <a:lnTo>
                    <a:pt x="23" y="493"/>
                  </a:lnTo>
                  <a:lnTo>
                    <a:pt x="23" y="493"/>
                  </a:lnTo>
                  <a:lnTo>
                    <a:pt x="21" y="492"/>
                  </a:lnTo>
                  <a:lnTo>
                    <a:pt x="20" y="489"/>
                  </a:lnTo>
                  <a:lnTo>
                    <a:pt x="20" y="489"/>
                  </a:lnTo>
                  <a:lnTo>
                    <a:pt x="21" y="485"/>
                  </a:lnTo>
                  <a:lnTo>
                    <a:pt x="23" y="484"/>
                  </a:lnTo>
                  <a:lnTo>
                    <a:pt x="203" y="484"/>
                  </a:lnTo>
                  <a:lnTo>
                    <a:pt x="203" y="484"/>
                  </a:lnTo>
                  <a:lnTo>
                    <a:pt x="206" y="485"/>
                  </a:lnTo>
                  <a:lnTo>
                    <a:pt x="207" y="489"/>
                  </a:lnTo>
                  <a:lnTo>
                    <a:pt x="207" y="489"/>
                  </a:lnTo>
                  <a:lnTo>
                    <a:pt x="206" y="492"/>
                  </a:lnTo>
                  <a:lnTo>
                    <a:pt x="203" y="493"/>
                  </a:lnTo>
                  <a:lnTo>
                    <a:pt x="203" y="493"/>
                  </a:lnTo>
                  <a:close/>
                  <a:moveTo>
                    <a:pt x="92" y="433"/>
                  </a:moveTo>
                  <a:lnTo>
                    <a:pt x="92" y="433"/>
                  </a:lnTo>
                  <a:lnTo>
                    <a:pt x="92" y="429"/>
                  </a:lnTo>
                  <a:lnTo>
                    <a:pt x="94" y="425"/>
                  </a:lnTo>
                  <a:lnTo>
                    <a:pt x="96" y="421"/>
                  </a:lnTo>
                  <a:lnTo>
                    <a:pt x="98" y="418"/>
                  </a:lnTo>
                  <a:lnTo>
                    <a:pt x="101" y="415"/>
                  </a:lnTo>
                  <a:lnTo>
                    <a:pt x="105" y="414"/>
                  </a:lnTo>
                  <a:lnTo>
                    <a:pt x="109" y="413"/>
                  </a:lnTo>
                  <a:lnTo>
                    <a:pt x="113" y="412"/>
                  </a:lnTo>
                  <a:lnTo>
                    <a:pt x="113" y="412"/>
                  </a:lnTo>
                  <a:lnTo>
                    <a:pt x="117" y="413"/>
                  </a:lnTo>
                  <a:lnTo>
                    <a:pt x="122" y="414"/>
                  </a:lnTo>
                  <a:lnTo>
                    <a:pt x="125" y="415"/>
                  </a:lnTo>
                  <a:lnTo>
                    <a:pt x="127" y="418"/>
                  </a:lnTo>
                  <a:lnTo>
                    <a:pt x="131" y="421"/>
                  </a:lnTo>
                  <a:lnTo>
                    <a:pt x="132" y="425"/>
                  </a:lnTo>
                  <a:lnTo>
                    <a:pt x="134" y="429"/>
                  </a:lnTo>
                  <a:lnTo>
                    <a:pt x="134" y="433"/>
                  </a:lnTo>
                  <a:lnTo>
                    <a:pt x="134" y="433"/>
                  </a:lnTo>
                  <a:lnTo>
                    <a:pt x="134" y="437"/>
                  </a:lnTo>
                  <a:lnTo>
                    <a:pt x="132" y="441"/>
                  </a:lnTo>
                  <a:lnTo>
                    <a:pt x="131" y="444"/>
                  </a:lnTo>
                  <a:lnTo>
                    <a:pt x="127" y="448"/>
                  </a:lnTo>
                  <a:lnTo>
                    <a:pt x="125" y="450"/>
                  </a:lnTo>
                  <a:lnTo>
                    <a:pt x="122" y="452"/>
                  </a:lnTo>
                  <a:lnTo>
                    <a:pt x="117" y="454"/>
                  </a:lnTo>
                  <a:lnTo>
                    <a:pt x="113" y="454"/>
                  </a:lnTo>
                  <a:lnTo>
                    <a:pt x="113" y="454"/>
                  </a:lnTo>
                  <a:lnTo>
                    <a:pt x="109" y="454"/>
                  </a:lnTo>
                  <a:lnTo>
                    <a:pt x="105" y="452"/>
                  </a:lnTo>
                  <a:lnTo>
                    <a:pt x="101" y="450"/>
                  </a:lnTo>
                  <a:lnTo>
                    <a:pt x="98" y="448"/>
                  </a:lnTo>
                  <a:lnTo>
                    <a:pt x="96" y="444"/>
                  </a:lnTo>
                  <a:lnTo>
                    <a:pt x="94" y="441"/>
                  </a:lnTo>
                  <a:lnTo>
                    <a:pt x="92" y="437"/>
                  </a:lnTo>
                  <a:lnTo>
                    <a:pt x="92" y="433"/>
                  </a:lnTo>
                  <a:lnTo>
                    <a:pt x="92" y="433"/>
                  </a:lnTo>
                  <a:close/>
                  <a:moveTo>
                    <a:pt x="210" y="361"/>
                  </a:moveTo>
                  <a:lnTo>
                    <a:pt x="210" y="361"/>
                  </a:lnTo>
                  <a:lnTo>
                    <a:pt x="209" y="363"/>
                  </a:lnTo>
                  <a:lnTo>
                    <a:pt x="208" y="365"/>
                  </a:lnTo>
                  <a:lnTo>
                    <a:pt x="206" y="366"/>
                  </a:lnTo>
                  <a:lnTo>
                    <a:pt x="203" y="368"/>
                  </a:lnTo>
                  <a:lnTo>
                    <a:pt x="23" y="368"/>
                  </a:lnTo>
                  <a:lnTo>
                    <a:pt x="23" y="368"/>
                  </a:lnTo>
                  <a:lnTo>
                    <a:pt x="20" y="366"/>
                  </a:lnTo>
                  <a:lnTo>
                    <a:pt x="19" y="365"/>
                  </a:lnTo>
                  <a:lnTo>
                    <a:pt x="17" y="363"/>
                  </a:lnTo>
                  <a:lnTo>
                    <a:pt x="17" y="361"/>
                  </a:lnTo>
                  <a:lnTo>
                    <a:pt x="17" y="336"/>
                  </a:lnTo>
                  <a:lnTo>
                    <a:pt x="17" y="336"/>
                  </a:lnTo>
                  <a:lnTo>
                    <a:pt x="17" y="334"/>
                  </a:lnTo>
                  <a:lnTo>
                    <a:pt x="19" y="331"/>
                  </a:lnTo>
                  <a:lnTo>
                    <a:pt x="20" y="330"/>
                  </a:lnTo>
                  <a:lnTo>
                    <a:pt x="23" y="329"/>
                  </a:lnTo>
                  <a:lnTo>
                    <a:pt x="203" y="329"/>
                  </a:lnTo>
                  <a:lnTo>
                    <a:pt x="203" y="329"/>
                  </a:lnTo>
                  <a:lnTo>
                    <a:pt x="206" y="330"/>
                  </a:lnTo>
                  <a:lnTo>
                    <a:pt x="208" y="331"/>
                  </a:lnTo>
                  <a:lnTo>
                    <a:pt x="209" y="334"/>
                  </a:lnTo>
                  <a:lnTo>
                    <a:pt x="210" y="336"/>
                  </a:lnTo>
                  <a:lnTo>
                    <a:pt x="210" y="361"/>
                  </a:lnTo>
                  <a:close/>
                  <a:moveTo>
                    <a:pt x="210" y="311"/>
                  </a:moveTo>
                  <a:lnTo>
                    <a:pt x="210" y="311"/>
                  </a:lnTo>
                  <a:lnTo>
                    <a:pt x="209" y="313"/>
                  </a:lnTo>
                  <a:lnTo>
                    <a:pt x="208" y="315"/>
                  </a:lnTo>
                  <a:lnTo>
                    <a:pt x="206" y="317"/>
                  </a:lnTo>
                  <a:lnTo>
                    <a:pt x="203" y="317"/>
                  </a:lnTo>
                  <a:lnTo>
                    <a:pt x="23" y="317"/>
                  </a:lnTo>
                  <a:lnTo>
                    <a:pt x="23" y="317"/>
                  </a:lnTo>
                  <a:lnTo>
                    <a:pt x="20" y="317"/>
                  </a:lnTo>
                  <a:lnTo>
                    <a:pt x="19" y="315"/>
                  </a:lnTo>
                  <a:lnTo>
                    <a:pt x="17" y="313"/>
                  </a:lnTo>
                  <a:lnTo>
                    <a:pt x="17" y="311"/>
                  </a:lnTo>
                  <a:lnTo>
                    <a:pt x="17" y="286"/>
                  </a:lnTo>
                  <a:lnTo>
                    <a:pt x="17" y="286"/>
                  </a:lnTo>
                  <a:lnTo>
                    <a:pt x="17" y="284"/>
                  </a:lnTo>
                  <a:lnTo>
                    <a:pt x="19" y="282"/>
                  </a:lnTo>
                  <a:lnTo>
                    <a:pt x="20" y="280"/>
                  </a:lnTo>
                  <a:lnTo>
                    <a:pt x="23" y="279"/>
                  </a:lnTo>
                  <a:lnTo>
                    <a:pt x="203" y="279"/>
                  </a:lnTo>
                  <a:lnTo>
                    <a:pt x="203" y="279"/>
                  </a:lnTo>
                  <a:lnTo>
                    <a:pt x="206" y="280"/>
                  </a:lnTo>
                  <a:lnTo>
                    <a:pt x="208" y="282"/>
                  </a:lnTo>
                  <a:lnTo>
                    <a:pt x="209" y="284"/>
                  </a:lnTo>
                  <a:lnTo>
                    <a:pt x="210" y="286"/>
                  </a:lnTo>
                  <a:lnTo>
                    <a:pt x="210" y="311"/>
                  </a:lnTo>
                  <a:close/>
                  <a:moveTo>
                    <a:pt x="210" y="260"/>
                  </a:moveTo>
                  <a:lnTo>
                    <a:pt x="210" y="260"/>
                  </a:lnTo>
                  <a:lnTo>
                    <a:pt x="209" y="263"/>
                  </a:lnTo>
                  <a:lnTo>
                    <a:pt x="208" y="265"/>
                  </a:lnTo>
                  <a:lnTo>
                    <a:pt x="206" y="267"/>
                  </a:lnTo>
                  <a:lnTo>
                    <a:pt x="203" y="267"/>
                  </a:lnTo>
                  <a:lnTo>
                    <a:pt x="23" y="267"/>
                  </a:lnTo>
                  <a:lnTo>
                    <a:pt x="23" y="267"/>
                  </a:lnTo>
                  <a:lnTo>
                    <a:pt x="20" y="267"/>
                  </a:lnTo>
                  <a:lnTo>
                    <a:pt x="19" y="265"/>
                  </a:lnTo>
                  <a:lnTo>
                    <a:pt x="17" y="263"/>
                  </a:lnTo>
                  <a:lnTo>
                    <a:pt x="17" y="260"/>
                  </a:lnTo>
                  <a:lnTo>
                    <a:pt x="17" y="236"/>
                  </a:lnTo>
                  <a:lnTo>
                    <a:pt x="17" y="236"/>
                  </a:lnTo>
                  <a:lnTo>
                    <a:pt x="17" y="233"/>
                  </a:lnTo>
                  <a:lnTo>
                    <a:pt x="19" y="232"/>
                  </a:lnTo>
                  <a:lnTo>
                    <a:pt x="20" y="229"/>
                  </a:lnTo>
                  <a:lnTo>
                    <a:pt x="23" y="229"/>
                  </a:lnTo>
                  <a:lnTo>
                    <a:pt x="203" y="229"/>
                  </a:lnTo>
                  <a:lnTo>
                    <a:pt x="203" y="229"/>
                  </a:lnTo>
                  <a:lnTo>
                    <a:pt x="206" y="229"/>
                  </a:lnTo>
                  <a:lnTo>
                    <a:pt x="208" y="232"/>
                  </a:lnTo>
                  <a:lnTo>
                    <a:pt x="209" y="233"/>
                  </a:lnTo>
                  <a:lnTo>
                    <a:pt x="210" y="236"/>
                  </a:lnTo>
                  <a:lnTo>
                    <a:pt x="210" y="260"/>
                  </a:lnTo>
                  <a:close/>
                  <a:moveTo>
                    <a:pt x="210" y="210"/>
                  </a:moveTo>
                  <a:lnTo>
                    <a:pt x="210" y="210"/>
                  </a:lnTo>
                  <a:lnTo>
                    <a:pt x="209" y="212"/>
                  </a:lnTo>
                  <a:lnTo>
                    <a:pt x="208" y="215"/>
                  </a:lnTo>
                  <a:lnTo>
                    <a:pt x="206" y="216"/>
                  </a:lnTo>
                  <a:lnTo>
                    <a:pt x="203" y="217"/>
                  </a:lnTo>
                  <a:lnTo>
                    <a:pt x="23" y="217"/>
                  </a:lnTo>
                  <a:lnTo>
                    <a:pt x="23" y="217"/>
                  </a:lnTo>
                  <a:lnTo>
                    <a:pt x="20" y="216"/>
                  </a:lnTo>
                  <a:lnTo>
                    <a:pt x="19" y="215"/>
                  </a:lnTo>
                  <a:lnTo>
                    <a:pt x="17" y="212"/>
                  </a:lnTo>
                  <a:lnTo>
                    <a:pt x="17" y="210"/>
                  </a:lnTo>
                  <a:lnTo>
                    <a:pt x="17" y="185"/>
                  </a:lnTo>
                  <a:lnTo>
                    <a:pt x="17" y="185"/>
                  </a:lnTo>
                  <a:lnTo>
                    <a:pt x="17" y="183"/>
                  </a:lnTo>
                  <a:lnTo>
                    <a:pt x="19" y="181"/>
                  </a:lnTo>
                  <a:lnTo>
                    <a:pt x="20" y="180"/>
                  </a:lnTo>
                  <a:lnTo>
                    <a:pt x="23" y="180"/>
                  </a:lnTo>
                  <a:lnTo>
                    <a:pt x="203" y="180"/>
                  </a:lnTo>
                  <a:lnTo>
                    <a:pt x="203" y="180"/>
                  </a:lnTo>
                  <a:lnTo>
                    <a:pt x="206" y="180"/>
                  </a:lnTo>
                  <a:lnTo>
                    <a:pt x="208" y="181"/>
                  </a:lnTo>
                  <a:lnTo>
                    <a:pt x="209" y="183"/>
                  </a:lnTo>
                  <a:lnTo>
                    <a:pt x="210" y="185"/>
                  </a:lnTo>
                  <a:lnTo>
                    <a:pt x="210" y="210"/>
                  </a:lnTo>
                  <a:close/>
                  <a:moveTo>
                    <a:pt x="210" y="160"/>
                  </a:moveTo>
                  <a:lnTo>
                    <a:pt x="210" y="160"/>
                  </a:lnTo>
                  <a:lnTo>
                    <a:pt x="209" y="163"/>
                  </a:lnTo>
                  <a:lnTo>
                    <a:pt x="208" y="165"/>
                  </a:lnTo>
                  <a:lnTo>
                    <a:pt x="206" y="166"/>
                  </a:lnTo>
                  <a:lnTo>
                    <a:pt x="203" y="167"/>
                  </a:lnTo>
                  <a:lnTo>
                    <a:pt x="23" y="167"/>
                  </a:lnTo>
                  <a:lnTo>
                    <a:pt x="23" y="167"/>
                  </a:lnTo>
                  <a:lnTo>
                    <a:pt x="20" y="166"/>
                  </a:lnTo>
                  <a:lnTo>
                    <a:pt x="19" y="165"/>
                  </a:lnTo>
                  <a:lnTo>
                    <a:pt x="17" y="163"/>
                  </a:lnTo>
                  <a:lnTo>
                    <a:pt x="17" y="160"/>
                  </a:lnTo>
                  <a:lnTo>
                    <a:pt x="17" y="136"/>
                  </a:lnTo>
                  <a:lnTo>
                    <a:pt x="17" y="136"/>
                  </a:lnTo>
                  <a:lnTo>
                    <a:pt x="17" y="133"/>
                  </a:lnTo>
                  <a:lnTo>
                    <a:pt x="19" y="131"/>
                  </a:lnTo>
                  <a:lnTo>
                    <a:pt x="20" y="130"/>
                  </a:lnTo>
                  <a:lnTo>
                    <a:pt x="23" y="130"/>
                  </a:lnTo>
                  <a:lnTo>
                    <a:pt x="203" y="130"/>
                  </a:lnTo>
                  <a:lnTo>
                    <a:pt x="203" y="130"/>
                  </a:lnTo>
                  <a:lnTo>
                    <a:pt x="206" y="130"/>
                  </a:lnTo>
                  <a:lnTo>
                    <a:pt x="208" y="131"/>
                  </a:lnTo>
                  <a:lnTo>
                    <a:pt x="209" y="133"/>
                  </a:lnTo>
                  <a:lnTo>
                    <a:pt x="210" y="136"/>
                  </a:lnTo>
                  <a:lnTo>
                    <a:pt x="210" y="160"/>
                  </a:lnTo>
                  <a:close/>
                  <a:moveTo>
                    <a:pt x="210" y="111"/>
                  </a:moveTo>
                  <a:lnTo>
                    <a:pt x="210" y="111"/>
                  </a:lnTo>
                  <a:lnTo>
                    <a:pt x="209" y="113"/>
                  </a:lnTo>
                  <a:lnTo>
                    <a:pt x="208" y="115"/>
                  </a:lnTo>
                  <a:lnTo>
                    <a:pt x="206" y="116"/>
                  </a:lnTo>
                  <a:lnTo>
                    <a:pt x="203" y="116"/>
                  </a:lnTo>
                  <a:lnTo>
                    <a:pt x="23" y="116"/>
                  </a:lnTo>
                  <a:lnTo>
                    <a:pt x="23" y="116"/>
                  </a:lnTo>
                  <a:lnTo>
                    <a:pt x="20" y="116"/>
                  </a:lnTo>
                  <a:lnTo>
                    <a:pt x="19" y="115"/>
                  </a:lnTo>
                  <a:lnTo>
                    <a:pt x="17" y="113"/>
                  </a:lnTo>
                  <a:lnTo>
                    <a:pt x="17" y="111"/>
                  </a:lnTo>
                  <a:lnTo>
                    <a:pt x="17" y="86"/>
                  </a:lnTo>
                  <a:lnTo>
                    <a:pt x="17" y="86"/>
                  </a:lnTo>
                  <a:lnTo>
                    <a:pt x="17" y="83"/>
                  </a:lnTo>
                  <a:lnTo>
                    <a:pt x="19" y="81"/>
                  </a:lnTo>
                  <a:lnTo>
                    <a:pt x="20" y="80"/>
                  </a:lnTo>
                  <a:lnTo>
                    <a:pt x="23" y="79"/>
                  </a:lnTo>
                  <a:lnTo>
                    <a:pt x="203" y="79"/>
                  </a:lnTo>
                  <a:lnTo>
                    <a:pt x="203" y="79"/>
                  </a:lnTo>
                  <a:lnTo>
                    <a:pt x="206" y="80"/>
                  </a:lnTo>
                  <a:lnTo>
                    <a:pt x="208" y="81"/>
                  </a:lnTo>
                  <a:lnTo>
                    <a:pt x="209" y="83"/>
                  </a:lnTo>
                  <a:lnTo>
                    <a:pt x="210" y="86"/>
                  </a:lnTo>
                  <a:lnTo>
                    <a:pt x="210" y="111"/>
                  </a:lnTo>
                  <a:close/>
                  <a:moveTo>
                    <a:pt x="210" y="61"/>
                  </a:moveTo>
                  <a:lnTo>
                    <a:pt x="210" y="61"/>
                  </a:lnTo>
                  <a:lnTo>
                    <a:pt x="209" y="63"/>
                  </a:lnTo>
                  <a:lnTo>
                    <a:pt x="208" y="65"/>
                  </a:lnTo>
                  <a:lnTo>
                    <a:pt x="206" y="66"/>
                  </a:lnTo>
                  <a:lnTo>
                    <a:pt x="203" y="66"/>
                  </a:lnTo>
                  <a:lnTo>
                    <a:pt x="23" y="66"/>
                  </a:lnTo>
                  <a:lnTo>
                    <a:pt x="23" y="66"/>
                  </a:lnTo>
                  <a:lnTo>
                    <a:pt x="20" y="66"/>
                  </a:lnTo>
                  <a:lnTo>
                    <a:pt x="19" y="65"/>
                  </a:lnTo>
                  <a:lnTo>
                    <a:pt x="17" y="63"/>
                  </a:lnTo>
                  <a:lnTo>
                    <a:pt x="17" y="61"/>
                  </a:lnTo>
                  <a:lnTo>
                    <a:pt x="17" y="36"/>
                  </a:lnTo>
                  <a:lnTo>
                    <a:pt x="17" y="36"/>
                  </a:lnTo>
                  <a:lnTo>
                    <a:pt x="17" y="34"/>
                  </a:lnTo>
                  <a:lnTo>
                    <a:pt x="19" y="31"/>
                  </a:lnTo>
                  <a:lnTo>
                    <a:pt x="20" y="30"/>
                  </a:lnTo>
                  <a:lnTo>
                    <a:pt x="23" y="29"/>
                  </a:lnTo>
                  <a:lnTo>
                    <a:pt x="203" y="29"/>
                  </a:lnTo>
                  <a:lnTo>
                    <a:pt x="203" y="29"/>
                  </a:lnTo>
                  <a:lnTo>
                    <a:pt x="206" y="30"/>
                  </a:lnTo>
                  <a:lnTo>
                    <a:pt x="208" y="31"/>
                  </a:lnTo>
                  <a:lnTo>
                    <a:pt x="209" y="34"/>
                  </a:lnTo>
                  <a:lnTo>
                    <a:pt x="210" y="36"/>
                  </a:lnTo>
                  <a:lnTo>
                    <a:pt x="210" y="61"/>
                  </a:lnTo>
                  <a:close/>
                </a:path>
              </a:pathLst>
            </a:custGeom>
            <a:grpFill/>
            <a:ln>
              <a:noFill/>
              <a:headEnd/>
              <a:tailEnd/>
            </a:ln>
            <a:effectLst/>
            <a:scene3d>
              <a:camera prst="orthographicFront"/>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2" tIns="8421" rIns="16842" bIns="8421"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eaLnBrk="0" hangingPunct="0">
                <a:buClr>
                  <a:srgbClr val="CC9900"/>
                </a:buClr>
                <a:buFont typeface="Wingdings" pitchFamily="2" charset="2"/>
                <a:buChar char="n"/>
                <a:defRPr/>
              </a:pPr>
              <a:endParaRPr lang="zh-CN" altLang="en-US" sz="1799" dirty="0">
                <a:solidFill>
                  <a:schemeClr val="bg1"/>
                </a:solidFill>
                <a:latin typeface="微软雅黑" pitchFamily="34" charset="-122"/>
                <a:ea typeface="微软雅黑" pitchFamily="34" charset="-122"/>
                <a:cs typeface="Arial" pitchFamily="34" charset="0"/>
                <a:sym typeface="Arial" pitchFamily="34" charset="0"/>
              </a:endParaRPr>
            </a:p>
          </p:txBody>
        </p:sp>
      </p:grpSp>
      <p:cxnSp>
        <p:nvCxnSpPr>
          <p:cNvPr id="19" name="直接连接符 66"/>
          <p:cNvCxnSpPr/>
          <p:nvPr/>
        </p:nvCxnSpPr>
        <p:spPr bwMode="auto">
          <a:xfrm flipH="1">
            <a:off x="5821339" y="3236894"/>
            <a:ext cx="0" cy="58632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66"/>
          <p:cNvCxnSpPr/>
          <p:nvPr/>
        </p:nvCxnSpPr>
        <p:spPr bwMode="auto">
          <a:xfrm flipH="1">
            <a:off x="5846732" y="4201970"/>
            <a:ext cx="0" cy="5863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325717392"/>
          <p:cNvSpPr>
            <a:spLocks/>
          </p:cNvSpPr>
          <p:nvPr/>
        </p:nvSpPr>
        <p:spPr bwMode="auto">
          <a:xfrm>
            <a:off x="5287920" y="3678729"/>
            <a:ext cx="1099538" cy="535327"/>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chemeClr val="accent5">
              <a:lumMod val="75000"/>
            </a:schemeClr>
          </a:solidFill>
          <a:ln>
            <a:solidFill>
              <a:srgbClr val="0070C0"/>
            </a:solid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6842" tIns="8421" rIns="16842" bIns="8421" anchor="ctr"/>
          <a:lstStyle/>
          <a:p>
            <a:pPr defTabSz="1219444" eaLnBrk="0" hangingPunct="0">
              <a:buClr>
                <a:srgbClr val="CC9900"/>
              </a:buClr>
              <a:buFont typeface="Wingdings" pitchFamily="2" charset="2"/>
              <a:buChar char="n"/>
            </a:pPr>
            <a:endParaRPr lang="en-US" altLang="zh-CN" sz="1799" dirty="0">
              <a:solidFill>
                <a:schemeClr val="bg1"/>
              </a:solidFill>
              <a:latin typeface="微软雅黑" pitchFamily="34" charset="-122"/>
              <a:ea typeface="微软雅黑" pitchFamily="34" charset="-122"/>
              <a:cs typeface="Arial" pitchFamily="34" charset="0"/>
              <a:sym typeface="Arial" pitchFamily="34" charset="0"/>
            </a:endParaRPr>
          </a:p>
        </p:txBody>
      </p:sp>
      <p:sp>
        <p:nvSpPr>
          <p:cNvPr id="14" name="矩形 59"/>
          <p:cNvSpPr>
            <a:spLocks noChangeArrowheads="1"/>
          </p:cNvSpPr>
          <p:nvPr/>
        </p:nvSpPr>
        <p:spPr bwMode="auto">
          <a:xfrm>
            <a:off x="3197353" y="2725995"/>
            <a:ext cx="1801216" cy="430775"/>
          </a:xfrm>
          <a:prstGeom prst="rect">
            <a:avLst/>
          </a:prstGeom>
          <a:noFill/>
          <a:ln w="9525">
            <a:noFill/>
            <a:miter lim="800000"/>
            <a:headEnd/>
            <a:tailEnd/>
          </a:ln>
        </p:spPr>
        <p:txBody>
          <a:bodyPr lIns="0" tIns="0" rIns="0" bIns="0">
            <a:spAutoFit/>
          </a:bodyPr>
          <a:lstStyle/>
          <a:p>
            <a:pPr algn="ctr">
              <a:buClr>
                <a:schemeClr val="bg1"/>
              </a:buClr>
            </a:pPr>
            <a:r>
              <a:rPr lang="zh-CN" altLang="en-US" sz="1400" b="1" dirty="0">
                <a:solidFill>
                  <a:schemeClr val="bg1"/>
                </a:solidFill>
                <a:latin typeface="微软雅黑" pitchFamily="34" charset="-122"/>
                <a:ea typeface="微软雅黑" pitchFamily="34" charset="-122"/>
                <a:cs typeface="Arial" pitchFamily="34" charset="0"/>
              </a:rPr>
              <a:t>数据库服务</a:t>
            </a:r>
            <a:endParaRPr lang="en-US" altLang="zh-CN" sz="1400" b="1" dirty="0">
              <a:solidFill>
                <a:schemeClr val="bg1"/>
              </a:solidFill>
              <a:latin typeface="微软雅黑" pitchFamily="34" charset="-122"/>
              <a:ea typeface="微软雅黑" pitchFamily="34" charset="-122"/>
              <a:cs typeface="Arial" pitchFamily="34" charset="0"/>
            </a:endParaRPr>
          </a:p>
          <a:p>
            <a:pPr algn="ctr">
              <a:buClr>
                <a:schemeClr val="bg1"/>
              </a:buClr>
            </a:pPr>
            <a:r>
              <a:rPr lang="zh-CN" altLang="en-US" sz="1400" b="1" dirty="0">
                <a:solidFill>
                  <a:schemeClr val="bg1"/>
                </a:solidFill>
                <a:latin typeface="微软雅黑" pitchFamily="34" charset="-122"/>
                <a:ea typeface="微软雅黑" pitchFamily="34" charset="-122"/>
                <a:cs typeface="Arial" pitchFamily="34" charset="0"/>
              </a:rPr>
              <a:t>影像</a:t>
            </a:r>
            <a:r>
              <a:rPr lang="zh-CN" altLang="en-US" sz="1400" b="1" dirty="0" smtClean="0">
                <a:solidFill>
                  <a:schemeClr val="bg1"/>
                </a:solidFill>
                <a:latin typeface="微软雅黑" pitchFamily="34" charset="-122"/>
                <a:ea typeface="微软雅黑" pitchFamily="34" charset="-122"/>
                <a:cs typeface="Arial" pitchFamily="34" charset="0"/>
              </a:rPr>
              <a:t>文件</a:t>
            </a:r>
            <a:r>
              <a:rPr lang="zh-CN" altLang="en-US" sz="1400" b="1" dirty="0">
                <a:solidFill>
                  <a:schemeClr val="bg1"/>
                </a:solidFill>
                <a:latin typeface="微软雅黑" pitchFamily="34" charset="-122"/>
                <a:ea typeface="微软雅黑" pitchFamily="34" charset="-122"/>
                <a:cs typeface="Arial" pitchFamily="34" charset="0"/>
              </a:rPr>
              <a:t>服务</a:t>
            </a:r>
            <a:endParaRPr lang="en-US" altLang="zh-CN" sz="1400" b="1" dirty="0">
              <a:solidFill>
                <a:schemeClr val="bg1"/>
              </a:solidFill>
              <a:latin typeface="微软雅黑" pitchFamily="34" charset="-122"/>
              <a:ea typeface="微软雅黑" pitchFamily="34" charset="-122"/>
              <a:cs typeface="Arial" pitchFamily="34" charset="0"/>
            </a:endParaRPr>
          </a:p>
        </p:txBody>
      </p:sp>
      <p:sp>
        <p:nvSpPr>
          <p:cNvPr id="15" name="弧形 65"/>
          <p:cNvSpPr/>
          <p:nvPr/>
        </p:nvSpPr>
        <p:spPr bwMode="auto">
          <a:xfrm>
            <a:off x="2400219" y="4177341"/>
            <a:ext cx="3395725" cy="1245931"/>
          </a:xfrm>
          <a:prstGeom prst="arc">
            <a:avLst>
              <a:gd name="adj1" fmla="val 10950238"/>
              <a:gd name="adj2" fmla="val 21473057"/>
            </a:avLst>
          </a:prstGeom>
          <a:noFill/>
          <a:ln w="25400" cap="flat" cmpd="sng" algn="ctr">
            <a:solidFill>
              <a:srgbClr val="0070C0"/>
            </a:solidFill>
            <a:prstDash val="sysDash"/>
            <a:round/>
            <a:headEnd type="triangle" w="med" len="med"/>
            <a:tailEnd type="triangle" w="med" len="med"/>
          </a:ln>
          <a:effectLst/>
          <a:extLst/>
        </p:spPr>
        <p:txBody>
          <a:bodyPr/>
          <a:lstStyle/>
          <a:p>
            <a:pPr>
              <a:defRPr/>
            </a:pPr>
            <a:endParaRPr lang="zh-CN" altLang="en-US" sz="3199">
              <a:solidFill>
                <a:schemeClr val="bg1"/>
              </a:solidFill>
              <a:latin typeface="微软雅黑" pitchFamily="34" charset="-122"/>
              <a:ea typeface="微软雅黑" pitchFamily="34" charset="-122"/>
            </a:endParaRPr>
          </a:p>
        </p:txBody>
      </p:sp>
      <p:sp>
        <p:nvSpPr>
          <p:cNvPr id="16" name="文本框 90"/>
          <p:cNvSpPr txBox="1">
            <a:spLocks noChangeArrowheads="1"/>
          </p:cNvSpPr>
          <p:nvPr/>
        </p:nvSpPr>
        <p:spPr bwMode="auto">
          <a:xfrm>
            <a:off x="5564322" y="3788496"/>
            <a:ext cx="555776" cy="215387"/>
          </a:xfrm>
          <a:prstGeom prst="rect">
            <a:avLst/>
          </a:prstGeom>
          <a:noFill/>
          <a:ln w="9525">
            <a:noFill/>
            <a:miter lim="800000"/>
            <a:headEnd/>
            <a:tailEnd/>
          </a:ln>
        </p:spPr>
        <p:txBody>
          <a:bodyPr wrap="none" lIns="0" tIns="0" rIns="0" bIns="0">
            <a:spAutoFit/>
          </a:bodyPr>
          <a:lstStyle/>
          <a:p>
            <a:pPr algn="ctr"/>
            <a:r>
              <a:rPr lang="en-US" altLang="zh-CN" sz="1400" dirty="0">
                <a:solidFill>
                  <a:schemeClr val="bg1"/>
                </a:solidFill>
                <a:latin typeface="微软雅黑" pitchFamily="34" charset="-122"/>
                <a:ea typeface="微软雅黑" pitchFamily="34" charset="-122"/>
              </a:rPr>
              <a:t>Switch</a:t>
            </a:r>
            <a:endParaRPr lang="zh-CN" altLang="en-US" sz="1400" dirty="0">
              <a:solidFill>
                <a:schemeClr val="bg1"/>
              </a:solidFill>
              <a:latin typeface="微软雅黑" pitchFamily="34" charset="-122"/>
              <a:ea typeface="微软雅黑" pitchFamily="34" charset="-122"/>
            </a:endParaRPr>
          </a:p>
        </p:txBody>
      </p:sp>
      <p:sp>
        <p:nvSpPr>
          <p:cNvPr id="17" name="文本框 90"/>
          <p:cNvSpPr txBox="1">
            <a:spLocks noChangeArrowheads="1"/>
          </p:cNvSpPr>
          <p:nvPr/>
        </p:nvSpPr>
        <p:spPr bwMode="auto">
          <a:xfrm>
            <a:off x="2059546" y="3788496"/>
            <a:ext cx="555776" cy="215387"/>
          </a:xfrm>
          <a:prstGeom prst="rect">
            <a:avLst/>
          </a:prstGeom>
          <a:noFill/>
          <a:ln w="9525">
            <a:noFill/>
            <a:miter lim="800000"/>
            <a:headEnd/>
            <a:tailEnd/>
          </a:ln>
        </p:spPr>
        <p:txBody>
          <a:bodyPr wrap="none" lIns="0" tIns="0" rIns="0" bIns="0">
            <a:spAutoFit/>
          </a:bodyPr>
          <a:lstStyle/>
          <a:p>
            <a:pPr algn="ctr"/>
            <a:r>
              <a:rPr lang="en-US" altLang="zh-CN" sz="1400" dirty="0">
                <a:solidFill>
                  <a:schemeClr val="bg1"/>
                </a:solidFill>
                <a:latin typeface="微软雅黑" pitchFamily="34" charset="-122"/>
                <a:ea typeface="微软雅黑" pitchFamily="34" charset="-122"/>
              </a:rPr>
              <a:t>Switch</a:t>
            </a:r>
            <a:endParaRPr lang="zh-CN" altLang="en-US" sz="1400" dirty="0">
              <a:solidFill>
                <a:schemeClr val="bg1"/>
              </a:solidFill>
              <a:latin typeface="微软雅黑" pitchFamily="34" charset="-122"/>
              <a:ea typeface="微软雅黑" pitchFamily="34" charset="-122"/>
            </a:endParaRPr>
          </a:p>
        </p:txBody>
      </p:sp>
      <p:grpSp>
        <p:nvGrpSpPr>
          <p:cNvPr id="12" name="组合 31"/>
          <p:cNvGrpSpPr/>
          <p:nvPr/>
        </p:nvGrpSpPr>
        <p:grpSpPr>
          <a:xfrm>
            <a:off x="1650618" y="4796795"/>
            <a:ext cx="1439785" cy="575914"/>
            <a:chOff x="4618038" y="1035050"/>
            <a:chExt cx="763588" cy="265113"/>
          </a:xfrm>
          <a:solidFill>
            <a:srgbClr val="00B0F0"/>
          </a:solidFill>
        </p:grpSpPr>
        <p:sp>
          <p:nvSpPr>
            <p:cNvPr id="33" name="Freeform 69"/>
            <p:cNvSpPr>
              <a:spLocks noEditPoints="1"/>
            </p:cNvSpPr>
            <p:nvPr/>
          </p:nvSpPr>
          <p:spPr bwMode="auto">
            <a:xfrm>
              <a:off x="4618038" y="1035050"/>
              <a:ext cx="763588" cy="265113"/>
            </a:xfrm>
            <a:custGeom>
              <a:avLst/>
              <a:gdLst>
                <a:gd name="T0" fmla="*/ 753 w 800"/>
                <a:gd name="T1" fmla="*/ 181 h 276"/>
                <a:gd name="T2" fmla="*/ 785 w 800"/>
                <a:gd name="T3" fmla="*/ 243 h 276"/>
                <a:gd name="T4" fmla="*/ 753 w 800"/>
                <a:gd name="T5" fmla="*/ 181 h 276"/>
                <a:gd name="T6" fmla="*/ 449 w 800"/>
                <a:gd name="T7" fmla="*/ 148 h 276"/>
                <a:gd name="T8" fmla="*/ 57 w 800"/>
                <a:gd name="T9" fmla="*/ 74 h 276"/>
                <a:gd name="T10" fmla="*/ 743 w 800"/>
                <a:gd name="T11" fmla="*/ 159 h 276"/>
                <a:gd name="T12" fmla="*/ 15 w 800"/>
                <a:gd name="T13" fmla="*/ 195 h 276"/>
                <a:gd name="T14" fmla="*/ 47 w 800"/>
                <a:gd name="T15" fmla="*/ 195 h 276"/>
                <a:gd name="T16" fmla="*/ 15 w 800"/>
                <a:gd name="T17" fmla="*/ 243 h 276"/>
                <a:gd name="T18" fmla="*/ 47 w 800"/>
                <a:gd name="T19" fmla="*/ 117 h 276"/>
                <a:gd name="T20" fmla="*/ 15 w 800"/>
                <a:gd name="T21" fmla="*/ 117 h 276"/>
                <a:gd name="T22" fmla="*/ 47 w 800"/>
                <a:gd name="T23" fmla="*/ 74 h 276"/>
                <a:gd name="T24" fmla="*/ 15 w 800"/>
                <a:gd name="T25" fmla="*/ 163 h 276"/>
                <a:gd name="T26" fmla="*/ 47 w 800"/>
                <a:gd name="T27" fmla="*/ 163 h 276"/>
                <a:gd name="T28" fmla="*/ 15 w 800"/>
                <a:gd name="T29" fmla="*/ 192 h 276"/>
                <a:gd name="T30" fmla="*/ 47 w 800"/>
                <a:gd name="T31" fmla="*/ 159 h 276"/>
                <a:gd name="T32" fmla="*/ 15 w 800"/>
                <a:gd name="T33" fmla="*/ 159 h 276"/>
                <a:gd name="T34" fmla="*/ 47 w 800"/>
                <a:gd name="T35" fmla="*/ 121 h 276"/>
                <a:gd name="T36" fmla="*/ 28 w 800"/>
                <a:gd name="T37" fmla="*/ 51 h 276"/>
                <a:gd name="T38" fmla="*/ 726 w 800"/>
                <a:gd name="T39" fmla="*/ 51 h 276"/>
                <a:gd name="T40" fmla="*/ 726 w 800"/>
                <a:gd name="T41" fmla="*/ 51 h 276"/>
                <a:gd name="T42" fmla="*/ 783 w 800"/>
                <a:gd name="T43" fmla="*/ 59 h 276"/>
                <a:gd name="T44" fmla="*/ 28 w 800"/>
                <a:gd name="T45" fmla="*/ 51 h 276"/>
                <a:gd name="T46" fmla="*/ 133 w 800"/>
                <a:gd name="T47" fmla="*/ 10 h 276"/>
                <a:gd name="T48" fmla="*/ 710 w 800"/>
                <a:gd name="T49" fmla="*/ 41 h 276"/>
                <a:gd name="T50" fmla="*/ 133 w 800"/>
                <a:gd name="T51" fmla="*/ 10 h 276"/>
                <a:gd name="T52" fmla="*/ 753 w 800"/>
                <a:gd name="T53" fmla="*/ 143 h 276"/>
                <a:gd name="T54" fmla="*/ 785 w 800"/>
                <a:gd name="T55" fmla="*/ 178 h 276"/>
                <a:gd name="T56" fmla="*/ 753 w 800"/>
                <a:gd name="T57" fmla="*/ 143 h 276"/>
                <a:gd name="T58" fmla="*/ 785 w 800"/>
                <a:gd name="T59" fmla="*/ 139 h 276"/>
                <a:gd name="T60" fmla="*/ 753 w 800"/>
                <a:gd name="T61" fmla="*/ 74 h 276"/>
                <a:gd name="T62" fmla="*/ 785 w 800"/>
                <a:gd name="T63" fmla="*/ 139 h 276"/>
                <a:gd name="T64" fmla="*/ 800 w 800"/>
                <a:gd name="T65" fmla="*/ 59 h 276"/>
                <a:gd name="T66" fmla="*/ 775 w 800"/>
                <a:gd name="T67" fmla="*/ 41 h 276"/>
                <a:gd name="T68" fmla="*/ 666 w 800"/>
                <a:gd name="T69" fmla="*/ 0 h 276"/>
                <a:gd name="T70" fmla="*/ 84 w 800"/>
                <a:gd name="T71" fmla="*/ 41 h 276"/>
                <a:gd name="T72" fmla="*/ 0 w 800"/>
                <a:gd name="T73" fmla="*/ 59 h 276"/>
                <a:gd name="T74" fmla="*/ 0 w 800"/>
                <a:gd name="T75" fmla="*/ 59 h 276"/>
                <a:gd name="T76" fmla="*/ 492 w 800"/>
                <a:gd name="T77" fmla="*/ 258 h 276"/>
                <a:gd name="T78" fmla="*/ 542 w 800"/>
                <a:gd name="T79" fmla="*/ 250 h 276"/>
                <a:gd name="T80" fmla="*/ 492 w 800"/>
                <a:gd name="T81" fmla="*/ 243 h 276"/>
                <a:gd name="T82" fmla="*/ 57 w 800"/>
                <a:gd name="T83" fmla="*/ 173 h 276"/>
                <a:gd name="T84" fmla="*/ 743 w 800"/>
                <a:gd name="T85" fmla="*/ 173 h 276"/>
                <a:gd name="T86" fmla="*/ 620 w 800"/>
                <a:gd name="T87" fmla="*/ 243 h 276"/>
                <a:gd name="T88" fmla="*/ 569 w 800"/>
                <a:gd name="T89" fmla="*/ 250 h 276"/>
                <a:gd name="T90" fmla="*/ 620 w 800"/>
                <a:gd name="T91" fmla="*/ 258 h 276"/>
                <a:gd name="T92" fmla="*/ 800 w 800"/>
                <a:gd name="T93" fmla="*/ 5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 h="276">
                  <a:moveTo>
                    <a:pt x="753" y="181"/>
                  </a:moveTo>
                  <a:lnTo>
                    <a:pt x="753" y="181"/>
                  </a:lnTo>
                  <a:lnTo>
                    <a:pt x="785" y="181"/>
                  </a:lnTo>
                  <a:lnTo>
                    <a:pt x="785" y="243"/>
                  </a:lnTo>
                  <a:lnTo>
                    <a:pt x="753" y="243"/>
                  </a:lnTo>
                  <a:lnTo>
                    <a:pt x="753" y="181"/>
                  </a:lnTo>
                  <a:close/>
                  <a:moveTo>
                    <a:pt x="449" y="148"/>
                  </a:moveTo>
                  <a:lnTo>
                    <a:pt x="449" y="148"/>
                  </a:lnTo>
                  <a:cubicBezTo>
                    <a:pt x="289" y="148"/>
                    <a:pt x="94" y="157"/>
                    <a:pt x="57" y="159"/>
                  </a:cubicBezTo>
                  <a:lnTo>
                    <a:pt x="57" y="74"/>
                  </a:lnTo>
                  <a:lnTo>
                    <a:pt x="743" y="74"/>
                  </a:lnTo>
                  <a:lnTo>
                    <a:pt x="743" y="159"/>
                  </a:lnTo>
                  <a:cubicBezTo>
                    <a:pt x="719" y="157"/>
                    <a:pt x="606" y="148"/>
                    <a:pt x="449" y="148"/>
                  </a:cubicBezTo>
                  <a:close/>
                  <a:moveTo>
                    <a:pt x="15" y="195"/>
                  </a:moveTo>
                  <a:lnTo>
                    <a:pt x="15" y="195"/>
                  </a:lnTo>
                  <a:lnTo>
                    <a:pt x="47" y="195"/>
                  </a:lnTo>
                  <a:lnTo>
                    <a:pt x="47" y="243"/>
                  </a:lnTo>
                  <a:lnTo>
                    <a:pt x="15" y="243"/>
                  </a:lnTo>
                  <a:lnTo>
                    <a:pt x="15" y="195"/>
                  </a:lnTo>
                  <a:close/>
                  <a:moveTo>
                    <a:pt x="47" y="117"/>
                  </a:moveTo>
                  <a:lnTo>
                    <a:pt x="47" y="117"/>
                  </a:lnTo>
                  <a:lnTo>
                    <a:pt x="15" y="117"/>
                  </a:lnTo>
                  <a:lnTo>
                    <a:pt x="15" y="74"/>
                  </a:lnTo>
                  <a:lnTo>
                    <a:pt x="47" y="74"/>
                  </a:lnTo>
                  <a:lnTo>
                    <a:pt x="47" y="117"/>
                  </a:lnTo>
                  <a:close/>
                  <a:moveTo>
                    <a:pt x="15" y="163"/>
                  </a:moveTo>
                  <a:lnTo>
                    <a:pt x="15" y="163"/>
                  </a:lnTo>
                  <a:lnTo>
                    <a:pt x="47" y="163"/>
                  </a:lnTo>
                  <a:lnTo>
                    <a:pt x="47" y="192"/>
                  </a:lnTo>
                  <a:lnTo>
                    <a:pt x="15" y="192"/>
                  </a:lnTo>
                  <a:lnTo>
                    <a:pt x="15" y="163"/>
                  </a:lnTo>
                  <a:close/>
                  <a:moveTo>
                    <a:pt x="47" y="159"/>
                  </a:moveTo>
                  <a:lnTo>
                    <a:pt x="47" y="159"/>
                  </a:lnTo>
                  <a:lnTo>
                    <a:pt x="15" y="159"/>
                  </a:lnTo>
                  <a:lnTo>
                    <a:pt x="15" y="121"/>
                  </a:lnTo>
                  <a:lnTo>
                    <a:pt x="47" y="121"/>
                  </a:lnTo>
                  <a:lnTo>
                    <a:pt x="47" y="159"/>
                  </a:lnTo>
                  <a:close/>
                  <a:moveTo>
                    <a:pt x="28" y="51"/>
                  </a:moveTo>
                  <a:lnTo>
                    <a:pt x="28" y="51"/>
                  </a:lnTo>
                  <a:lnTo>
                    <a:pt x="726" y="51"/>
                  </a:lnTo>
                  <a:lnTo>
                    <a:pt x="726" y="51"/>
                  </a:lnTo>
                  <a:lnTo>
                    <a:pt x="726" y="51"/>
                  </a:lnTo>
                  <a:lnTo>
                    <a:pt x="772" y="51"/>
                  </a:lnTo>
                  <a:lnTo>
                    <a:pt x="783" y="59"/>
                  </a:lnTo>
                  <a:lnTo>
                    <a:pt x="17" y="59"/>
                  </a:lnTo>
                  <a:lnTo>
                    <a:pt x="28" y="51"/>
                  </a:lnTo>
                  <a:close/>
                  <a:moveTo>
                    <a:pt x="133" y="10"/>
                  </a:moveTo>
                  <a:lnTo>
                    <a:pt x="133" y="10"/>
                  </a:lnTo>
                  <a:lnTo>
                    <a:pt x="663" y="10"/>
                  </a:lnTo>
                  <a:lnTo>
                    <a:pt x="710" y="41"/>
                  </a:lnTo>
                  <a:lnTo>
                    <a:pt x="99" y="41"/>
                  </a:lnTo>
                  <a:lnTo>
                    <a:pt x="133" y="10"/>
                  </a:lnTo>
                  <a:close/>
                  <a:moveTo>
                    <a:pt x="753" y="143"/>
                  </a:moveTo>
                  <a:lnTo>
                    <a:pt x="753" y="143"/>
                  </a:lnTo>
                  <a:lnTo>
                    <a:pt x="785" y="143"/>
                  </a:lnTo>
                  <a:lnTo>
                    <a:pt x="785" y="178"/>
                  </a:lnTo>
                  <a:lnTo>
                    <a:pt x="753" y="178"/>
                  </a:lnTo>
                  <a:lnTo>
                    <a:pt x="753" y="143"/>
                  </a:lnTo>
                  <a:close/>
                  <a:moveTo>
                    <a:pt x="785" y="139"/>
                  </a:moveTo>
                  <a:lnTo>
                    <a:pt x="785" y="139"/>
                  </a:lnTo>
                  <a:lnTo>
                    <a:pt x="753" y="139"/>
                  </a:lnTo>
                  <a:lnTo>
                    <a:pt x="753" y="74"/>
                  </a:lnTo>
                  <a:lnTo>
                    <a:pt x="785" y="74"/>
                  </a:lnTo>
                  <a:lnTo>
                    <a:pt x="785" y="139"/>
                  </a:lnTo>
                  <a:close/>
                  <a:moveTo>
                    <a:pt x="800" y="59"/>
                  </a:moveTo>
                  <a:lnTo>
                    <a:pt x="800" y="59"/>
                  </a:lnTo>
                  <a:lnTo>
                    <a:pt x="799" y="59"/>
                  </a:lnTo>
                  <a:lnTo>
                    <a:pt x="775" y="41"/>
                  </a:lnTo>
                  <a:lnTo>
                    <a:pt x="729" y="41"/>
                  </a:lnTo>
                  <a:lnTo>
                    <a:pt x="666" y="0"/>
                  </a:lnTo>
                  <a:lnTo>
                    <a:pt x="129" y="0"/>
                  </a:lnTo>
                  <a:lnTo>
                    <a:pt x="84" y="41"/>
                  </a:lnTo>
                  <a:lnTo>
                    <a:pt x="24" y="41"/>
                  </a:lnTo>
                  <a:lnTo>
                    <a:pt x="0" y="59"/>
                  </a:lnTo>
                  <a:lnTo>
                    <a:pt x="0" y="59"/>
                  </a:lnTo>
                  <a:lnTo>
                    <a:pt x="0" y="59"/>
                  </a:lnTo>
                  <a:lnTo>
                    <a:pt x="0" y="258"/>
                  </a:lnTo>
                  <a:lnTo>
                    <a:pt x="492" y="258"/>
                  </a:lnTo>
                  <a:cubicBezTo>
                    <a:pt x="495" y="268"/>
                    <a:pt x="505" y="276"/>
                    <a:pt x="516" y="276"/>
                  </a:cubicBezTo>
                  <a:cubicBezTo>
                    <a:pt x="531" y="276"/>
                    <a:pt x="542" y="264"/>
                    <a:pt x="542" y="250"/>
                  </a:cubicBezTo>
                  <a:cubicBezTo>
                    <a:pt x="542" y="236"/>
                    <a:pt x="531" y="224"/>
                    <a:pt x="516" y="224"/>
                  </a:cubicBezTo>
                  <a:cubicBezTo>
                    <a:pt x="505" y="224"/>
                    <a:pt x="495" y="232"/>
                    <a:pt x="492" y="243"/>
                  </a:cubicBezTo>
                  <a:lnTo>
                    <a:pt x="57" y="243"/>
                  </a:lnTo>
                  <a:lnTo>
                    <a:pt x="57" y="173"/>
                  </a:lnTo>
                  <a:cubicBezTo>
                    <a:pt x="92" y="172"/>
                    <a:pt x="288" y="162"/>
                    <a:pt x="449" y="162"/>
                  </a:cubicBezTo>
                  <a:cubicBezTo>
                    <a:pt x="609" y="162"/>
                    <a:pt x="723" y="172"/>
                    <a:pt x="743" y="173"/>
                  </a:cubicBezTo>
                  <a:lnTo>
                    <a:pt x="743" y="243"/>
                  </a:lnTo>
                  <a:lnTo>
                    <a:pt x="620" y="243"/>
                  </a:lnTo>
                  <a:cubicBezTo>
                    <a:pt x="617" y="232"/>
                    <a:pt x="607" y="224"/>
                    <a:pt x="595" y="224"/>
                  </a:cubicBezTo>
                  <a:cubicBezTo>
                    <a:pt x="581" y="224"/>
                    <a:pt x="569" y="236"/>
                    <a:pt x="569" y="250"/>
                  </a:cubicBezTo>
                  <a:cubicBezTo>
                    <a:pt x="569" y="264"/>
                    <a:pt x="581" y="276"/>
                    <a:pt x="595" y="276"/>
                  </a:cubicBezTo>
                  <a:cubicBezTo>
                    <a:pt x="607" y="276"/>
                    <a:pt x="616" y="268"/>
                    <a:pt x="620" y="258"/>
                  </a:cubicBezTo>
                  <a:lnTo>
                    <a:pt x="800" y="258"/>
                  </a:lnTo>
                  <a:lnTo>
                    <a:pt x="800" y="59"/>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34" name="Freeform 70"/>
            <p:cNvSpPr>
              <a:spLocks/>
            </p:cNvSpPr>
            <p:nvPr/>
          </p:nvSpPr>
          <p:spPr bwMode="auto">
            <a:xfrm>
              <a:off x="5346700" y="1150938"/>
              <a:ext cx="12700" cy="12700"/>
            </a:xfrm>
            <a:custGeom>
              <a:avLst/>
              <a:gdLst>
                <a:gd name="T0" fmla="*/ 13 w 13"/>
                <a:gd name="T1" fmla="*/ 0 h 13"/>
                <a:gd name="T2" fmla="*/ 13 w 13"/>
                <a:gd name="T3" fmla="*/ 0 h 13"/>
                <a:gd name="T4" fmla="*/ 0 w 13"/>
                <a:gd name="T5" fmla="*/ 0 h 13"/>
                <a:gd name="T6" fmla="*/ 0 w 13"/>
                <a:gd name="T7" fmla="*/ 13 h 13"/>
                <a:gd name="T8" fmla="*/ 13 w 13"/>
                <a:gd name="T9" fmla="*/ 13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0"/>
                  </a:lnTo>
                  <a:lnTo>
                    <a:pt x="0" y="0"/>
                  </a:lnTo>
                  <a:lnTo>
                    <a:pt x="0" y="13"/>
                  </a:lnTo>
                  <a:lnTo>
                    <a:pt x="13" y="13"/>
                  </a:lnTo>
                  <a:lnTo>
                    <a:pt x="13" y="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35" name="Freeform 71"/>
            <p:cNvSpPr>
              <a:spLocks/>
            </p:cNvSpPr>
            <p:nvPr/>
          </p:nvSpPr>
          <p:spPr bwMode="auto">
            <a:xfrm>
              <a:off x="5346700" y="1130300"/>
              <a:ext cx="12700" cy="12700"/>
            </a:xfrm>
            <a:custGeom>
              <a:avLst/>
              <a:gdLst>
                <a:gd name="T0" fmla="*/ 13 w 13"/>
                <a:gd name="T1" fmla="*/ 0 h 14"/>
                <a:gd name="T2" fmla="*/ 13 w 13"/>
                <a:gd name="T3" fmla="*/ 0 h 14"/>
                <a:gd name="T4" fmla="*/ 0 w 13"/>
                <a:gd name="T5" fmla="*/ 0 h 14"/>
                <a:gd name="T6" fmla="*/ 0 w 13"/>
                <a:gd name="T7" fmla="*/ 14 h 14"/>
                <a:gd name="T8" fmla="*/ 13 w 13"/>
                <a:gd name="T9" fmla="*/ 14 h 14"/>
                <a:gd name="T10" fmla="*/ 13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13" y="0"/>
                  </a:moveTo>
                  <a:lnTo>
                    <a:pt x="13" y="0"/>
                  </a:lnTo>
                  <a:lnTo>
                    <a:pt x="0" y="0"/>
                  </a:lnTo>
                  <a:lnTo>
                    <a:pt x="0" y="14"/>
                  </a:lnTo>
                  <a:lnTo>
                    <a:pt x="13" y="14"/>
                  </a:lnTo>
                  <a:lnTo>
                    <a:pt x="13" y="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36" name="Freeform 72"/>
            <p:cNvSpPr>
              <a:spLocks/>
            </p:cNvSpPr>
            <p:nvPr/>
          </p:nvSpPr>
          <p:spPr bwMode="auto">
            <a:xfrm>
              <a:off x="5345113" y="1179513"/>
              <a:ext cx="15875" cy="17463"/>
            </a:xfrm>
            <a:custGeom>
              <a:avLst/>
              <a:gdLst>
                <a:gd name="T0" fmla="*/ 0 w 17"/>
                <a:gd name="T1" fmla="*/ 17 h 17"/>
                <a:gd name="T2" fmla="*/ 0 w 17"/>
                <a:gd name="T3" fmla="*/ 17 h 17"/>
                <a:gd name="T4" fmla="*/ 17 w 17"/>
                <a:gd name="T5" fmla="*/ 17 h 17"/>
                <a:gd name="T6" fmla="*/ 17 w 17"/>
                <a:gd name="T7" fmla="*/ 0 h 17"/>
                <a:gd name="T8" fmla="*/ 0 w 17"/>
                <a:gd name="T9" fmla="*/ 0 h 17"/>
                <a:gd name="T10" fmla="*/ 0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0" y="17"/>
                  </a:moveTo>
                  <a:lnTo>
                    <a:pt x="0" y="17"/>
                  </a:lnTo>
                  <a:lnTo>
                    <a:pt x="17" y="17"/>
                  </a:lnTo>
                  <a:lnTo>
                    <a:pt x="17" y="0"/>
                  </a:lnTo>
                  <a:lnTo>
                    <a:pt x="0" y="0"/>
                  </a:lnTo>
                  <a:lnTo>
                    <a:pt x="0" y="17"/>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37" name="Freeform 73"/>
            <p:cNvSpPr>
              <a:spLocks/>
            </p:cNvSpPr>
            <p:nvPr/>
          </p:nvSpPr>
          <p:spPr bwMode="auto">
            <a:xfrm>
              <a:off x="4640263" y="1196975"/>
              <a:ext cx="15875" cy="15875"/>
            </a:xfrm>
            <a:custGeom>
              <a:avLst/>
              <a:gdLst>
                <a:gd name="T0" fmla="*/ 0 w 17"/>
                <a:gd name="T1" fmla="*/ 16 h 16"/>
                <a:gd name="T2" fmla="*/ 0 w 17"/>
                <a:gd name="T3" fmla="*/ 16 h 16"/>
                <a:gd name="T4" fmla="*/ 17 w 17"/>
                <a:gd name="T5" fmla="*/ 16 h 16"/>
                <a:gd name="T6" fmla="*/ 17 w 17"/>
                <a:gd name="T7" fmla="*/ 0 h 16"/>
                <a:gd name="T8" fmla="*/ 0 w 17"/>
                <a:gd name="T9" fmla="*/ 0 h 16"/>
                <a:gd name="T10" fmla="*/ 0 w 17"/>
                <a:gd name="T11" fmla="*/ 16 h 16"/>
              </a:gdLst>
              <a:ahLst/>
              <a:cxnLst>
                <a:cxn ang="0">
                  <a:pos x="T0" y="T1"/>
                </a:cxn>
                <a:cxn ang="0">
                  <a:pos x="T2" y="T3"/>
                </a:cxn>
                <a:cxn ang="0">
                  <a:pos x="T4" y="T5"/>
                </a:cxn>
                <a:cxn ang="0">
                  <a:pos x="T6" y="T7"/>
                </a:cxn>
                <a:cxn ang="0">
                  <a:pos x="T8" y="T9"/>
                </a:cxn>
                <a:cxn ang="0">
                  <a:pos x="T10" y="T11"/>
                </a:cxn>
              </a:cxnLst>
              <a:rect l="0" t="0" r="r" b="b"/>
              <a:pathLst>
                <a:path w="17" h="16">
                  <a:moveTo>
                    <a:pt x="0" y="16"/>
                  </a:moveTo>
                  <a:lnTo>
                    <a:pt x="0" y="16"/>
                  </a:lnTo>
                  <a:lnTo>
                    <a:pt x="17" y="16"/>
                  </a:lnTo>
                  <a:lnTo>
                    <a:pt x="17" y="0"/>
                  </a:lnTo>
                  <a:lnTo>
                    <a:pt x="0" y="0"/>
                  </a:lnTo>
                  <a:lnTo>
                    <a:pt x="0" y="16"/>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38" name="Freeform 74"/>
            <p:cNvSpPr>
              <a:spLocks/>
            </p:cNvSpPr>
            <p:nvPr/>
          </p:nvSpPr>
          <p:spPr bwMode="auto">
            <a:xfrm>
              <a:off x="4640263" y="1254125"/>
              <a:ext cx="1588" cy="3175"/>
            </a:xfrm>
            <a:custGeom>
              <a:avLst/>
              <a:gdLst>
                <a:gd name="T0" fmla="*/ 2 w 3"/>
                <a:gd name="T1" fmla="*/ 1 h 3"/>
                <a:gd name="T2" fmla="*/ 2 w 3"/>
                <a:gd name="T3" fmla="*/ 1 h 3"/>
                <a:gd name="T4" fmla="*/ 1 w 3"/>
                <a:gd name="T5" fmla="*/ 1 h 3"/>
                <a:gd name="T6" fmla="*/ 1 w 3"/>
                <a:gd name="T7" fmla="*/ 0 h 3"/>
                <a:gd name="T8" fmla="*/ 0 w 3"/>
                <a:gd name="T9" fmla="*/ 0 h 3"/>
                <a:gd name="T10" fmla="*/ 0 w 3"/>
                <a:gd name="T11" fmla="*/ 3 h 3"/>
                <a:gd name="T12" fmla="*/ 1 w 3"/>
                <a:gd name="T13" fmla="*/ 3 h 3"/>
                <a:gd name="T14" fmla="*/ 1 w 3"/>
                <a:gd name="T15" fmla="*/ 1 h 3"/>
                <a:gd name="T16" fmla="*/ 2 w 3"/>
                <a:gd name="T17" fmla="*/ 1 h 3"/>
                <a:gd name="T18" fmla="*/ 2 w 3"/>
                <a:gd name="T19" fmla="*/ 3 h 3"/>
                <a:gd name="T20" fmla="*/ 3 w 3"/>
                <a:gd name="T21" fmla="*/ 3 h 3"/>
                <a:gd name="T22" fmla="*/ 3 w 3"/>
                <a:gd name="T23" fmla="*/ 0 h 3"/>
                <a:gd name="T24" fmla="*/ 2 w 3"/>
                <a:gd name="T25" fmla="*/ 0 h 3"/>
                <a:gd name="T26" fmla="*/ 2 w 3"/>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2" y="1"/>
                  </a:moveTo>
                  <a:lnTo>
                    <a:pt x="2" y="1"/>
                  </a:lnTo>
                  <a:lnTo>
                    <a:pt x="1" y="1"/>
                  </a:lnTo>
                  <a:lnTo>
                    <a:pt x="1" y="0"/>
                  </a:lnTo>
                  <a:lnTo>
                    <a:pt x="0" y="0"/>
                  </a:lnTo>
                  <a:lnTo>
                    <a:pt x="0" y="3"/>
                  </a:lnTo>
                  <a:lnTo>
                    <a:pt x="1" y="3"/>
                  </a:lnTo>
                  <a:lnTo>
                    <a:pt x="1" y="1"/>
                  </a:lnTo>
                  <a:lnTo>
                    <a:pt x="2" y="1"/>
                  </a:lnTo>
                  <a:lnTo>
                    <a:pt x="2" y="3"/>
                  </a:lnTo>
                  <a:lnTo>
                    <a:pt x="3" y="3"/>
                  </a:lnTo>
                  <a:lnTo>
                    <a:pt x="3" y="0"/>
                  </a:lnTo>
                  <a:lnTo>
                    <a:pt x="2" y="0"/>
                  </a:lnTo>
                  <a:lnTo>
                    <a:pt x="2" y="1"/>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39" name="Freeform 75"/>
            <p:cNvSpPr>
              <a:spLocks/>
            </p:cNvSpPr>
            <p:nvPr/>
          </p:nvSpPr>
          <p:spPr bwMode="auto">
            <a:xfrm>
              <a:off x="4641850" y="1254125"/>
              <a:ext cx="3175" cy="3175"/>
            </a:xfrm>
            <a:custGeom>
              <a:avLst/>
              <a:gdLst>
                <a:gd name="T0" fmla="*/ 3 w 3"/>
                <a:gd name="T1" fmla="*/ 2 h 3"/>
                <a:gd name="T2" fmla="*/ 3 w 3"/>
                <a:gd name="T3" fmla="*/ 2 h 3"/>
                <a:gd name="T4" fmla="*/ 2 w 3"/>
                <a:gd name="T5" fmla="*/ 2 h 3"/>
                <a:gd name="T6" fmla="*/ 1 w 3"/>
                <a:gd name="T7" fmla="*/ 2 h 3"/>
                <a:gd name="T8" fmla="*/ 1 w 3"/>
                <a:gd name="T9" fmla="*/ 0 h 3"/>
                <a:gd name="T10" fmla="*/ 0 w 3"/>
                <a:gd name="T11" fmla="*/ 0 h 3"/>
                <a:gd name="T12" fmla="*/ 0 w 3"/>
                <a:gd name="T13" fmla="*/ 2 h 3"/>
                <a:gd name="T14" fmla="*/ 1 w 3"/>
                <a:gd name="T15" fmla="*/ 2 h 3"/>
                <a:gd name="T16" fmla="*/ 2 w 3"/>
                <a:gd name="T17" fmla="*/ 3 h 3"/>
                <a:gd name="T18" fmla="*/ 3 w 3"/>
                <a:gd name="T19" fmla="*/ 2 h 3"/>
                <a:gd name="T20" fmla="*/ 3 w 3"/>
                <a:gd name="T21" fmla="*/ 2 h 3"/>
                <a:gd name="T22" fmla="*/ 3 w 3"/>
                <a:gd name="T23" fmla="*/ 0 h 3"/>
                <a:gd name="T24" fmla="*/ 3 w 3"/>
                <a:gd name="T25" fmla="*/ 0 h 3"/>
                <a:gd name="T26" fmla="*/ 3 w 3"/>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3" y="2"/>
                  </a:moveTo>
                  <a:lnTo>
                    <a:pt x="3" y="2"/>
                  </a:lnTo>
                  <a:cubicBezTo>
                    <a:pt x="3" y="2"/>
                    <a:pt x="3" y="2"/>
                    <a:pt x="2" y="2"/>
                  </a:cubicBezTo>
                  <a:cubicBezTo>
                    <a:pt x="1" y="2"/>
                    <a:pt x="1" y="2"/>
                    <a:pt x="1" y="2"/>
                  </a:cubicBezTo>
                  <a:lnTo>
                    <a:pt x="1" y="0"/>
                  </a:lnTo>
                  <a:lnTo>
                    <a:pt x="0" y="0"/>
                  </a:lnTo>
                  <a:lnTo>
                    <a:pt x="0" y="2"/>
                  </a:lnTo>
                  <a:cubicBezTo>
                    <a:pt x="0" y="2"/>
                    <a:pt x="1" y="2"/>
                    <a:pt x="1" y="2"/>
                  </a:cubicBezTo>
                  <a:cubicBezTo>
                    <a:pt x="1" y="3"/>
                    <a:pt x="1" y="3"/>
                    <a:pt x="2" y="3"/>
                  </a:cubicBezTo>
                  <a:cubicBezTo>
                    <a:pt x="3" y="3"/>
                    <a:pt x="3" y="3"/>
                    <a:pt x="3" y="2"/>
                  </a:cubicBezTo>
                  <a:cubicBezTo>
                    <a:pt x="3" y="2"/>
                    <a:pt x="3" y="2"/>
                    <a:pt x="3" y="2"/>
                  </a:cubicBezTo>
                  <a:lnTo>
                    <a:pt x="3" y="0"/>
                  </a:lnTo>
                  <a:lnTo>
                    <a:pt x="3" y="0"/>
                  </a:lnTo>
                  <a:lnTo>
                    <a:pt x="3" y="2"/>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0" name="Freeform 76"/>
            <p:cNvSpPr>
              <a:spLocks noEditPoints="1"/>
            </p:cNvSpPr>
            <p:nvPr/>
          </p:nvSpPr>
          <p:spPr bwMode="auto">
            <a:xfrm>
              <a:off x="4646613" y="1254125"/>
              <a:ext cx="3175" cy="3175"/>
            </a:xfrm>
            <a:custGeom>
              <a:avLst/>
              <a:gdLst>
                <a:gd name="T0" fmla="*/ 1 w 3"/>
                <a:gd name="T1" fmla="*/ 1 h 3"/>
                <a:gd name="T2" fmla="*/ 1 w 3"/>
                <a:gd name="T3" fmla="*/ 1 h 3"/>
                <a:gd name="T4" fmla="*/ 1 w 3"/>
                <a:gd name="T5" fmla="*/ 0 h 3"/>
                <a:gd name="T6" fmla="*/ 2 w 3"/>
                <a:gd name="T7" fmla="*/ 1 h 3"/>
                <a:gd name="T8" fmla="*/ 1 w 3"/>
                <a:gd name="T9" fmla="*/ 1 h 3"/>
                <a:gd name="T10" fmla="*/ 1 w 3"/>
                <a:gd name="T11" fmla="*/ 0 h 3"/>
                <a:gd name="T12" fmla="*/ 1 w 3"/>
                <a:gd name="T13" fmla="*/ 0 h 3"/>
                <a:gd name="T14" fmla="*/ 0 w 3"/>
                <a:gd name="T15" fmla="*/ 3 h 3"/>
                <a:gd name="T16" fmla="*/ 0 w 3"/>
                <a:gd name="T17" fmla="*/ 3 h 3"/>
                <a:gd name="T18" fmla="*/ 1 w 3"/>
                <a:gd name="T19" fmla="*/ 2 h 3"/>
                <a:gd name="T20" fmla="*/ 2 w 3"/>
                <a:gd name="T21" fmla="*/ 2 h 3"/>
                <a:gd name="T22" fmla="*/ 2 w 3"/>
                <a:gd name="T23" fmla="*/ 3 h 3"/>
                <a:gd name="T24" fmla="*/ 3 w 3"/>
                <a:gd name="T25" fmla="*/ 3 h 3"/>
                <a:gd name="T26" fmla="*/ 2 w 3"/>
                <a:gd name="T27" fmla="*/ 0 h 3"/>
                <a:gd name="T28" fmla="*/ 1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1" y="1"/>
                  </a:moveTo>
                  <a:lnTo>
                    <a:pt x="1" y="1"/>
                  </a:lnTo>
                  <a:lnTo>
                    <a:pt x="1" y="0"/>
                  </a:lnTo>
                  <a:lnTo>
                    <a:pt x="2" y="1"/>
                  </a:lnTo>
                  <a:lnTo>
                    <a:pt x="1" y="1"/>
                  </a:lnTo>
                  <a:close/>
                  <a:moveTo>
                    <a:pt x="1" y="0"/>
                  </a:moveTo>
                  <a:lnTo>
                    <a:pt x="1" y="0"/>
                  </a:lnTo>
                  <a:lnTo>
                    <a:pt x="0" y="3"/>
                  </a:lnTo>
                  <a:lnTo>
                    <a:pt x="0" y="3"/>
                  </a:lnTo>
                  <a:lnTo>
                    <a:pt x="1" y="2"/>
                  </a:lnTo>
                  <a:lnTo>
                    <a:pt x="2" y="2"/>
                  </a:lnTo>
                  <a:lnTo>
                    <a:pt x="2" y="3"/>
                  </a:lnTo>
                  <a:lnTo>
                    <a:pt x="3" y="3"/>
                  </a:lnTo>
                  <a:lnTo>
                    <a:pt x="2" y="0"/>
                  </a:lnTo>
                  <a:lnTo>
                    <a:pt x="1" y="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1" name="Freeform 77"/>
            <p:cNvSpPr>
              <a:spLocks/>
            </p:cNvSpPr>
            <p:nvPr/>
          </p:nvSpPr>
          <p:spPr bwMode="auto">
            <a:xfrm>
              <a:off x="4649788" y="1254125"/>
              <a:ext cx="4763" cy="3175"/>
            </a:xfrm>
            <a:custGeom>
              <a:avLst/>
              <a:gdLst>
                <a:gd name="T0" fmla="*/ 3 w 5"/>
                <a:gd name="T1" fmla="*/ 2 h 3"/>
                <a:gd name="T2" fmla="*/ 3 w 5"/>
                <a:gd name="T3" fmla="*/ 2 h 3"/>
                <a:gd name="T4" fmla="*/ 3 w 5"/>
                <a:gd name="T5" fmla="*/ 0 h 3"/>
                <a:gd name="T6" fmla="*/ 2 w 5"/>
                <a:gd name="T7" fmla="*/ 0 h 3"/>
                <a:gd name="T8" fmla="*/ 1 w 5"/>
                <a:gd name="T9" fmla="*/ 2 h 3"/>
                <a:gd name="T10" fmla="*/ 0 w 5"/>
                <a:gd name="T11" fmla="*/ 0 h 3"/>
                <a:gd name="T12" fmla="*/ 0 w 5"/>
                <a:gd name="T13" fmla="*/ 0 h 3"/>
                <a:gd name="T14" fmla="*/ 1 w 5"/>
                <a:gd name="T15" fmla="*/ 3 h 3"/>
                <a:gd name="T16" fmla="*/ 2 w 5"/>
                <a:gd name="T17" fmla="*/ 3 h 3"/>
                <a:gd name="T18" fmla="*/ 2 w 5"/>
                <a:gd name="T19" fmla="*/ 0 h 3"/>
                <a:gd name="T20" fmla="*/ 3 w 5"/>
                <a:gd name="T21" fmla="*/ 3 h 3"/>
                <a:gd name="T22" fmla="*/ 4 w 5"/>
                <a:gd name="T23" fmla="*/ 3 h 3"/>
                <a:gd name="T24" fmla="*/ 5 w 5"/>
                <a:gd name="T25" fmla="*/ 0 h 3"/>
                <a:gd name="T26" fmla="*/ 4 w 5"/>
                <a:gd name="T27" fmla="*/ 0 h 3"/>
                <a:gd name="T28" fmla="*/ 3 w 5"/>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3" y="2"/>
                  </a:moveTo>
                  <a:lnTo>
                    <a:pt x="3" y="2"/>
                  </a:lnTo>
                  <a:lnTo>
                    <a:pt x="3" y="0"/>
                  </a:lnTo>
                  <a:lnTo>
                    <a:pt x="2" y="0"/>
                  </a:lnTo>
                  <a:lnTo>
                    <a:pt x="1" y="2"/>
                  </a:lnTo>
                  <a:lnTo>
                    <a:pt x="0" y="0"/>
                  </a:lnTo>
                  <a:lnTo>
                    <a:pt x="0" y="0"/>
                  </a:lnTo>
                  <a:lnTo>
                    <a:pt x="1" y="3"/>
                  </a:lnTo>
                  <a:lnTo>
                    <a:pt x="2" y="3"/>
                  </a:lnTo>
                  <a:lnTo>
                    <a:pt x="2" y="0"/>
                  </a:lnTo>
                  <a:lnTo>
                    <a:pt x="3" y="3"/>
                  </a:lnTo>
                  <a:lnTo>
                    <a:pt x="4" y="3"/>
                  </a:lnTo>
                  <a:lnTo>
                    <a:pt x="5" y="0"/>
                  </a:lnTo>
                  <a:lnTo>
                    <a:pt x="4" y="0"/>
                  </a:lnTo>
                  <a:lnTo>
                    <a:pt x="3" y="2"/>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2" name="Freeform 78"/>
            <p:cNvSpPr>
              <a:spLocks/>
            </p:cNvSpPr>
            <p:nvPr/>
          </p:nvSpPr>
          <p:spPr bwMode="auto">
            <a:xfrm>
              <a:off x="4654550" y="1254125"/>
              <a:ext cx="1588" cy="3175"/>
            </a:xfrm>
            <a:custGeom>
              <a:avLst/>
              <a:gdLst>
                <a:gd name="T0" fmla="*/ 0 w 3"/>
                <a:gd name="T1" fmla="*/ 1 h 3"/>
                <a:gd name="T2" fmla="*/ 0 w 3"/>
                <a:gd name="T3" fmla="*/ 1 h 3"/>
                <a:gd name="T4" fmla="*/ 0 w 3"/>
                <a:gd name="T5" fmla="*/ 3 h 3"/>
                <a:gd name="T6" fmla="*/ 1 w 3"/>
                <a:gd name="T7" fmla="*/ 3 h 3"/>
                <a:gd name="T8" fmla="*/ 3 w 3"/>
                <a:gd name="T9" fmla="*/ 3 h 3"/>
                <a:gd name="T10" fmla="*/ 3 w 3"/>
                <a:gd name="T11" fmla="*/ 2 h 3"/>
                <a:gd name="T12" fmla="*/ 2 w 3"/>
                <a:gd name="T13" fmla="*/ 2 h 3"/>
                <a:gd name="T14" fmla="*/ 1 w 3"/>
                <a:gd name="T15" fmla="*/ 1 h 3"/>
                <a:gd name="T16" fmla="*/ 3 w 3"/>
                <a:gd name="T17" fmla="*/ 1 h 3"/>
                <a:gd name="T18" fmla="*/ 3 w 3"/>
                <a:gd name="T19" fmla="*/ 1 h 3"/>
                <a:gd name="T20" fmla="*/ 1 w 3"/>
                <a:gd name="T21" fmla="*/ 1 h 3"/>
                <a:gd name="T22" fmla="*/ 2 w 3"/>
                <a:gd name="T23" fmla="*/ 0 h 3"/>
                <a:gd name="T24" fmla="*/ 3 w 3"/>
                <a:gd name="T25" fmla="*/ 0 h 3"/>
                <a:gd name="T26" fmla="*/ 3 w 3"/>
                <a:gd name="T27" fmla="*/ 0 h 3"/>
                <a:gd name="T28" fmla="*/ 2 w 3"/>
                <a:gd name="T29" fmla="*/ 0 h 3"/>
                <a:gd name="T30" fmla="*/ 0 w 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0" y="1"/>
                  </a:moveTo>
                  <a:lnTo>
                    <a:pt x="0" y="1"/>
                  </a:lnTo>
                  <a:cubicBezTo>
                    <a:pt x="0" y="2"/>
                    <a:pt x="0" y="2"/>
                    <a:pt x="0" y="3"/>
                  </a:cubicBezTo>
                  <a:cubicBezTo>
                    <a:pt x="1" y="3"/>
                    <a:pt x="1" y="3"/>
                    <a:pt x="1" y="3"/>
                  </a:cubicBezTo>
                  <a:lnTo>
                    <a:pt x="3" y="3"/>
                  </a:lnTo>
                  <a:lnTo>
                    <a:pt x="3" y="2"/>
                  </a:lnTo>
                  <a:lnTo>
                    <a:pt x="2" y="2"/>
                  </a:lnTo>
                  <a:cubicBezTo>
                    <a:pt x="1" y="2"/>
                    <a:pt x="1" y="2"/>
                    <a:pt x="1" y="1"/>
                  </a:cubicBezTo>
                  <a:lnTo>
                    <a:pt x="3" y="1"/>
                  </a:lnTo>
                  <a:lnTo>
                    <a:pt x="3" y="1"/>
                  </a:lnTo>
                  <a:lnTo>
                    <a:pt x="1" y="1"/>
                  </a:lnTo>
                  <a:cubicBezTo>
                    <a:pt x="1" y="0"/>
                    <a:pt x="1" y="0"/>
                    <a:pt x="2" y="0"/>
                  </a:cubicBezTo>
                  <a:lnTo>
                    <a:pt x="3" y="0"/>
                  </a:lnTo>
                  <a:lnTo>
                    <a:pt x="3" y="0"/>
                  </a:lnTo>
                  <a:lnTo>
                    <a:pt x="2" y="0"/>
                  </a:lnTo>
                  <a:cubicBezTo>
                    <a:pt x="0" y="0"/>
                    <a:pt x="0" y="0"/>
                    <a:pt x="0" y="1"/>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3" name="Freeform 79"/>
            <p:cNvSpPr>
              <a:spLocks/>
            </p:cNvSpPr>
            <p:nvPr/>
          </p:nvSpPr>
          <p:spPr bwMode="auto">
            <a:xfrm>
              <a:off x="4656138" y="1254125"/>
              <a:ext cx="1588" cy="3175"/>
            </a:xfrm>
            <a:custGeom>
              <a:avLst/>
              <a:gdLst>
                <a:gd name="T0" fmla="*/ 0 w 1"/>
                <a:gd name="T1" fmla="*/ 3 h 3"/>
                <a:gd name="T2" fmla="*/ 0 w 1"/>
                <a:gd name="T3" fmla="*/ 3 h 3"/>
                <a:gd name="T4" fmla="*/ 1 w 1"/>
                <a:gd name="T5" fmla="*/ 3 h 3"/>
                <a:gd name="T6" fmla="*/ 1 w 1"/>
                <a:gd name="T7" fmla="*/ 0 h 3"/>
                <a:gd name="T8" fmla="*/ 0 w 1"/>
                <a:gd name="T9" fmla="*/ 0 h 3"/>
                <a:gd name="T10" fmla="*/ 0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0" y="3"/>
                  </a:moveTo>
                  <a:lnTo>
                    <a:pt x="0" y="3"/>
                  </a:lnTo>
                  <a:lnTo>
                    <a:pt x="1" y="3"/>
                  </a:lnTo>
                  <a:lnTo>
                    <a:pt x="1" y="0"/>
                  </a:lnTo>
                  <a:lnTo>
                    <a:pt x="0" y="0"/>
                  </a:lnTo>
                  <a:lnTo>
                    <a:pt x="0" y="3"/>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4" name="Freeform 80"/>
            <p:cNvSpPr>
              <a:spLocks/>
            </p:cNvSpPr>
            <p:nvPr/>
          </p:nvSpPr>
          <p:spPr bwMode="auto">
            <a:xfrm>
              <a:off x="4640263" y="1241425"/>
              <a:ext cx="6350" cy="7938"/>
            </a:xfrm>
            <a:custGeom>
              <a:avLst/>
              <a:gdLst>
                <a:gd name="T0" fmla="*/ 7 w 7"/>
                <a:gd name="T1" fmla="*/ 9 h 9"/>
                <a:gd name="T2" fmla="*/ 7 w 7"/>
                <a:gd name="T3" fmla="*/ 9 h 9"/>
                <a:gd name="T4" fmla="*/ 7 w 7"/>
                <a:gd name="T5" fmla="*/ 9 h 9"/>
                <a:gd name="T6" fmla="*/ 7 w 7"/>
                <a:gd name="T7" fmla="*/ 9 h 9"/>
                <a:gd name="T8" fmla="*/ 2 w 7"/>
                <a:gd name="T9" fmla="*/ 0 h 9"/>
                <a:gd name="T10" fmla="*/ 0 w 7"/>
                <a:gd name="T11" fmla="*/ 3 h 9"/>
                <a:gd name="T12" fmla="*/ 1 w 7"/>
                <a:gd name="T13" fmla="*/ 5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9"/>
                  </a:lnTo>
                  <a:lnTo>
                    <a:pt x="7" y="9"/>
                  </a:lnTo>
                  <a:cubicBezTo>
                    <a:pt x="7" y="9"/>
                    <a:pt x="7" y="9"/>
                    <a:pt x="7" y="9"/>
                  </a:cubicBezTo>
                  <a:cubicBezTo>
                    <a:pt x="5" y="4"/>
                    <a:pt x="2" y="0"/>
                    <a:pt x="2" y="0"/>
                  </a:cubicBezTo>
                  <a:cubicBezTo>
                    <a:pt x="2" y="0"/>
                    <a:pt x="0" y="2"/>
                    <a:pt x="0" y="3"/>
                  </a:cubicBezTo>
                  <a:cubicBezTo>
                    <a:pt x="0" y="5"/>
                    <a:pt x="1" y="5"/>
                    <a:pt x="1" y="5"/>
                  </a:cubicBezTo>
                  <a:cubicBezTo>
                    <a:pt x="3" y="7"/>
                    <a:pt x="6" y="9"/>
                    <a:pt x="7" y="9"/>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5" name="Freeform 81"/>
            <p:cNvSpPr>
              <a:spLocks/>
            </p:cNvSpPr>
            <p:nvPr/>
          </p:nvSpPr>
          <p:spPr bwMode="auto">
            <a:xfrm>
              <a:off x="4641850" y="1250950"/>
              <a:ext cx="4763" cy="1588"/>
            </a:xfrm>
            <a:custGeom>
              <a:avLst/>
              <a:gdLst>
                <a:gd name="T0" fmla="*/ 6 w 6"/>
                <a:gd name="T1" fmla="*/ 0 h 2"/>
                <a:gd name="T2" fmla="*/ 6 w 6"/>
                <a:gd name="T3" fmla="*/ 0 h 2"/>
                <a:gd name="T4" fmla="*/ 6 w 6"/>
                <a:gd name="T5" fmla="*/ 0 h 2"/>
                <a:gd name="T6" fmla="*/ 6 w 6"/>
                <a:gd name="T7" fmla="*/ 0 h 2"/>
                <a:gd name="T8" fmla="*/ 0 w 6"/>
                <a:gd name="T9" fmla="*/ 0 h 2"/>
                <a:gd name="T10" fmla="*/ 3 w 6"/>
                <a:gd name="T11" fmla="*/ 2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lnTo>
                    <a:pt x="6" y="0"/>
                  </a:lnTo>
                  <a:cubicBezTo>
                    <a:pt x="6" y="0"/>
                    <a:pt x="6" y="0"/>
                    <a:pt x="6" y="0"/>
                  </a:cubicBezTo>
                  <a:cubicBezTo>
                    <a:pt x="6" y="0"/>
                    <a:pt x="6" y="0"/>
                    <a:pt x="6" y="0"/>
                  </a:cubicBezTo>
                  <a:lnTo>
                    <a:pt x="0" y="0"/>
                  </a:lnTo>
                  <a:cubicBezTo>
                    <a:pt x="0" y="1"/>
                    <a:pt x="1" y="2"/>
                    <a:pt x="3" y="2"/>
                  </a:cubicBezTo>
                  <a:cubicBezTo>
                    <a:pt x="3" y="2"/>
                    <a:pt x="5" y="1"/>
                    <a:pt x="6"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6" name="Freeform 82"/>
            <p:cNvSpPr>
              <a:spLocks/>
            </p:cNvSpPr>
            <p:nvPr/>
          </p:nvSpPr>
          <p:spPr bwMode="auto">
            <a:xfrm>
              <a:off x="4640263" y="1246188"/>
              <a:ext cx="6350" cy="4763"/>
            </a:xfrm>
            <a:custGeom>
              <a:avLst/>
              <a:gdLst>
                <a:gd name="T0" fmla="*/ 2 w 8"/>
                <a:gd name="T1" fmla="*/ 4 h 5"/>
                <a:gd name="T2" fmla="*/ 2 w 8"/>
                <a:gd name="T3" fmla="*/ 4 h 5"/>
                <a:gd name="T4" fmla="*/ 3 w 8"/>
                <a:gd name="T5" fmla="*/ 5 h 5"/>
                <a:gd name="T6" fmla="*/ 8 w 8"/>
                <a:gd name="T7" fmla="*/ 5 h 5"/>
                <a:gd name="T8" fmla="*/ 8 w 8"/>
                <a:gd name="T9" fmla="*/ 5 h 5"/>
                <a:gd name="T10" fmla="*/ 8 w 8"/>
                <a:gd name="T11" fmla="*/ 5 h 5"/>
                <a:gd name="T12" fmla="*/ 0 w 8"/>
                <a:gd name="T13" fmla="*/ 0 h 5"/>
                <a:gd name="T14" fmla="*/ 0 w 8"/>
                <a:gd name="T15" fmla="*/ 1 h 5"/>
                <a:gd name="T16" fmla="*/ 0 w 8"/>
                <a:gd name="T17" fmla="*/ 2 h 5"/>
                <a:gd name="T18" fmla="*/ 0 w 8"/>
                <a:gd name="T19" fmla="*/ 3 h 5"/>
                <a:gd name="T20" fmla="*/ 2 w 8"/>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2" y="4"/>
                  </a:moveTo>
                  <a:lnTo>
                    <a:pt x="2" y="4"/>
                  </a:lnTo>
                  <a:cubicBezTo>
                    <a:pt x="3" y="5"/>
                    <a:pt x="3" y="5"/>
                    <a:pt x="3" y="5"/>
                  </a:cubicBezTo>
                  <a:cubicBezTo>
                    <a:pt x="3" y="5"/>
                    <a:pt x="7" y="5"/>
                    <a:pt x="8" y="5"/>
                  </a:cubicBezTo>
                  <a:lnTo>
                    <a:pt x="8" y="5"/>
                  </a:lnTo>
                  <a:cubicBezTo>
                    <a:pt x="8" y="5"/>
                    <a:pt x="8" y="5"/>
                    <a:pt x="8" y="5"/>
                  </a:cubicBezTo>
                  <a:cubicBezTo>
                    <a:pt x="5" y="3"/>
                    <a:pt x="0" y="0"/>
                    <a:pt x="0" y="0"/>
                  </a:cubicBezTo>
                  <a:cubicBezTo>
                    <a:pt x="0" y="0"/>
                    <a:pt x="0" y="1"/>
                    <a:pt x="0" y="1"/>
                  </a:cubicBezTo>
                  <a:lnTo>
                    <a:pt x="0" y="2"/>
                  </a:lnTo>
                  <a:cubicBezTo>
                    <a:pt x="0" y="2"/>
                    <a:pt x="0" y="3"/>
                    <a:pt x="0" y="3"/>
                  </a:cubicBezTo>
                  <a:cubicBezTo>
                    <a:pt x="1" y="4"/>
                    <a:pt x="2" y="4"/>
                    <a:pt x="2" y="4"/>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7" name="Freeform 83"/>
            <p:cNvSpPr>
              <a:spLocks/>
            </p:cNvSpPr>
            <p:nvPr/>
          </p:nvSpPr>
          <p:spPr bwMode="auto">
            <a:xfrm>
              <a:off x="4645025" y="1239838"/>
              <a:ext cx="4763" cy="9525"/>
            </a:xfrm>
            <a:custGeom>
              <a:avLst/>
              <a:gdLst>
                <a:gd name="T0" fmla="*/ 4 w 5"/>
                <a:gd name="T1" fmla="*/ 10 h 11"/>
                <a:gd name="T2" fmla="*/ 4 w 5"/>
                <a:gd name="T3" fmla="*/ 10 h 11"/>
                <a:gd name="T4" fmla="*/ 4 w 5"/>
                <a:gd name="T5" fmla="*/ 10 h 11"/>
                <a:gd name="T6" fmla="*/ 4 w 5"/>
                <a:gd name="T7" fmla="*/ 10 h 11"/>
                <a:gd name="T8" fmla="*/ 3 w 5"/>
                <a:gd name="T9" fmla="*/ 0 h 11"/>
                <a:gd name="T10" fmla="*/ 2 w 5"/>
                <a:gd name="T11" fmla="*/ 0 h 11"/>
                <a:gd name="T12" fmla="*/ 0 w 5"/>
                <a:gd name="T13" fmla="*/ 2 h 11"/>
                <a:gd name="T14" fmla="*/ 0 w 5"/>
                <a:gd name="T15" fmla="*/ 4 h 11"/>
                <a:gd name="T16" fmla="*/ 4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4" y="10"/>
                  </a:moveTo>
                  <a:lnTo>
                    <a:pt x="4" y="10"/>
                  </a:lnTo>
                  <a:cubicBezTo>
                    <a:pt x="4" y="11"/>
                    <a:pt x="4" y="10"/>
                    <a:pt x="4" y="10"/>
                  </a:cubicBezTo>
                  <a:cubicBezTo>
                    <a:pt x="4" y="10"/>
                    <a:pt x="4" y="10"/>
                    <a:pt x="4" y="10"/>
                  </a:cubicBezTo>
                  <a:cubicBezTo>
                    <a:pt x="5" y="2"/>
                    <a:pt x="3" y="0"/>
                    <a:pt x="3" y="0"/>
                  </a:cubicBezTo>
                  <a:cubicBezTo>
                    <a:pt x="3" y="0"/>
                    <a:pt x="2" y="0"/>
                    <a:pt x="2" y="0"/>
                  </a:cubicBezTo>
                  <a:cubicBezTo>
                    <a:pt x="1" y="0"/>
                    <a:pt x="0" y="2"/>
                    <a:pt x="0" y="2"/>
                  </a:cubicBezTo>
                  <a:cubicBezTo>
                    <a:pt x="0" y="3"/>
                    <a:pt x="0" y="4"/>
                    <a:pt x="0" y="4"/>
                  </a:cubicBezTo>
                  <a:cubicBezTo>
                    <a:pt x="1" y="6"/>
                    <a:pt x="3" y="10"/>
                    <a:pt x="4" y="1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8" name="Freeform 84"/>
            <p:cNvSpPr>
              <a:spLocks/>
            </p:cNvSpPr>
            <p:nvPr/>
          </p:nvSpPr>
          <p:spPr bwMode="auto">
            <a:xfrm>
              <a:off x="4648200" y="1239838"/>
              <a:ext cx="4763" cy="9525"/>
            </a:xfrm>
            <a:custGeom>
              <a:avLst/>
              <a:gdLst>
                <a:gd name="T0" fmla="*/ 1 w 5"/>
                <a:gd name="T1" fmla="*/ 10 h 11"/>
                <a:gd name="T2" fmla="*/ 1 w 5"/>
                <a:gd name="T3" fmla="*/ 10 h 11"/>
                <a:gd name="T4" fmla="*/ 1 w 5"/>
                <a:gd name="T5" fmla="*/ 10 h 11"/>
                <a:gd name="T6" fmla="*/ 5 w 5"/>
                <a:gd name="T7" fmla="*/ 4 h 11"/>
                <a:gd name="T8" fmla="*/ 5 w 5"/>
                <a:gd name="T9" fmla="*/ 2 h 11"/>
                <a:gd name="T10" fmla="*/ 3 w 5"/>
                <a:gd name="T11" fmla="*/ 0 h 11"/>
                <a:gd name="T12" fmla="*/ 2 w 5"/>
                <a:gd name="T13" fmla="*/ 0 h 11"/>
                <a:gd name="T14" fmla="*/ 1 w 5"/>
                <a:gd name="T15" fmla="*/ 10 h 11"/>
                <a:gd name="T16" fmla="*/ 1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1" y="10"/>
                  </a:moveTo>
                  <a:lnTo>
                    <a:pt x="1" y="10"/>
                  </a:lnTo>
                  <a:cubicBezTo>
                    <a:pt x="1" y="11"/>
                    <a:pt x="1" y="10"/>
                    <a:pt x="1" y="10"/>
                  </a:cubicBezTo>
                  <a:cubicBezTo>
                    <a:pt x="2" y="10"/>
                    <a:pt x="4" y="6"/>
                    <a:pt x="5" y="4"/>
                  </a:cubicBezTo>
                  <a:cubicBezTo>
                    <a:pt x="5" y="4"/>
                    <a:pt x="5" y="2"/>
                    <a:pt x="5" y="2"/>
                  </a:cubicBezTo>
                  <a:cubicBezTo>
                    <a:pt x="5" y="2"/>
                    <a:pt x="4" y="0"/>
                    <a:pt x="3" y="0"/>
                  </a:cubicBezTo>
                  <a:cubicBezTo>
                    <a:pt x="3" y="0"/>
                    <a:pt x="2" y="0"/>
                    <a:pt x="2" y="0"/>
                  </a:cubicBezTo>
                  <a:cubicBezTo>
                    <a:pt x="2" y="0"/>
                    <a:pt x="0" y="2"/>
                    <a:pt x="1" y="10"/>
                  </a:cubicBezTo>
                  <a:cubicBezTo>
                    <a:pt x="1" y="10"/>
                    <a:pt x="1" y="10"/>
                    <a:pt x="1" y="1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49" name="Freeform 85"/>
            <p:cNvSpPr>
              <a:spLocks/>
            </p:cNvSpPr>
            <p:nvPr/>
          </p:nvSpPr>
          <p:spPr bwMode="auto">
            <a:xfrm>
              <a:off x="4649788" y="1250950"/>
              <a:ext cx="6350" cy="3175"/>
            </a:xfrm>
            <a:custGeom>
              <a:avLst/>
              <a:gdLst>
                <a:gd name="T0" fmla="*/ 0 w 6"/>
                <a:gd name="T1" fmla="*/ 0 h 3"/>
                <a:gd name="T2" fmla="*/ 0 w 6"/>
                <a:gd name="T3" fmla="*/ 0 h 3"/>
                <a:gd name="T4" fmla="*/ 0 w 6"/>
                <a:gd name="T5" fmla="*/ 0 h 3"/>
                <a:gd name="T6" fmla="*/ 3 w 6"/>
                <a:gd name="T7" fmla="*/ 2 h 3"/>
                <a:gd name="T8" fmla="*/ 6 w 6"/>
                <a:gd name="T9" fmla="*/ 0 h 3"/>
                <a:gd name="T10" fmla="*/ 0 w 6"/>
                <a:gd name="T11" fmla="*/ 0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0" y="0"/>
                  </a:moveTo>
                  <a:lnTo>
                    <a:pt x="0" y="0"/>
                  </a:lnTo>
                  <a:lnTo>
                    <a:pt x="0" y="0"/>
                  </a:lnTo>
                  <a:cubicBezTo>
                    <a:pt x="1" y="1"/>
                    <a:pt x="3" y="2"/>
                    <a:pt x="3" y="2"/>
                  </a:cubicBezTo>
                  <a:cubicBezTo>
                    <a:pt x="3" y="2"/>
                    <a:pt x="5" y="3"/>
                    <a:pt x="6" y="0"/>
                  </a:cubicBezTo>
                  <a:lnTo>
                    <a:pt x="0" y="0"/>
                  </a:lnTo>
                  <a:cubicBezTo>
                    <a:pt x="0" y="0"/>
                    <a:pt x="0" y="0"/>
                    <a:pt x="0"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0" name="Freeform 86"/>
            <p:cNvSpPr>
              <a:spLocks/>
            </p:cNvSpPr>
            <p:nvPr/>
          </p:nvSpPr>
          <p:spPr bwMode="auto">
            <a:xfrm>
              <a:off x="4649788" y="1246188"/>
              <a:ext cx="7938" cy="4763"/>
            </a:xfrm>
            <a:custGeom>
              <a:avLst/>
              <a:gdLst>
                <a:gd name="T0" fmla="*/ 0 w 8"/>
                <a:gd name="T1" fmla="*/ 5 h 5"/>
                <a:gd name="T2" fmla="*/ 0 w 8"/>
                <a:gd name="T3" fmla="*/ 5 h 5"/>
                <a:gd name="T4" fmla="*/ 0 w 8"/>
                <a:gd name="T5" fmla="*/ 5 h 5"/>
                <a:gd name="T6" fmla="*/ 5 w 8"/>
                <a:gd name="T7" fmla="*/ 5 h 5"/>
                <a:gd name="T8" fmla="*/ 6 w 8"/>
                <a:gd name="T9" fmla="*/ 4 h 5"/>
                <a:gd name="T10" fmla="*/ 8 w 8"/>
                <a:gd name="T11" fmla="*/ 3 h 5"/>
                <a:gd name="T12" fmla="*/ 8 w 8"/>
                <a:gd name="T13" fmla="*/ 1 h 5"/>
                <a:gd name="T14" fmla="*/ 8 w 8"/>
                <a:gd name="T15" fmla="*/ 1 h 5"/>
                <a:gd name="T16" fmla="*/ 8 w 8"/>
                <a:gd name="T17" fmla="*/ 0 h 5"/>
                <a:gd name="T18" fmla="*/ 0 w 8"/>
                <a:gd name="T19" fmla="*/ 5 h 5"/>
                <a:gd name="T20" fmla="*/ 0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5"/>
                  </a:moveTo>
                  <a:lnTo>
                    <a:pt x="0" y="5"/>
                  </a:lnTo>
                  <a:cubicBezTo>
                    <a:pt x="0" y="5"/>
                    <a:pt x="0" y="5"/>
                    <a:pt x="0" y="5"/>
                  </a:cubicBezTo>
                  <a:cubicBezTo>
                    <a:pt x="1" y="5"/>
                    <a:pt x="5" y="5"/>
                    <a:pt x="5" y="5"/>
                  </a:cubicBezTo>
                  <a:cubicBezTo>
                    <a:pt x="5" y="5"/>
                    <a:pt x="5" y="5"/>
                    <a:pt x="6" y="4"/>
                  </a:cubicBezTo>
                  <a:cubicBezTo>
                    <a:pt x="6" y="4"/>
                    <a:pt x="7" y="4"/>
                    <a:pt x="8" y="3"/>
                  </a:cubicBezTo>
                  <a:cubicBezTo>
                    <a:pt x="8" y="3"/>
                    <a:pt x="8" y="2"/>
                    <a:pt x="8" y="1"/>
                  </a:cubicBezTo>
                  <a:lnTo>
                    <a:pt x="8" y="1"/>
                  </a:lnTo>
                  <a:cubicBezTo>
                    <a:pt x="8" y="1"/>
                    <a:pt x="8" y="0"/>
                    <a:pt x="8" y="0"/>
                  </a:cubicBezTo>
                  <a:cubicBezTo>
                    <a:pt x="8" y="0"/>
                    <a:pt x="3" y="3"/>
                    <a:pt x="0" y="5"/>
                  </a:cubicBezTo>
                  <a:cubicBezTo>
                    <a:pt x="0" y="5"/>
                    <a:pt x="0" y="5"/>
                    <a:pt x="0" y="5"/>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1" name="Freeform 87"/>
            <p:cNvSpPr>
              <a:spLocks/>
            </p:cNvSpPr>
            <p:nvPr/>
          </p:nvSpPr>
          <p:spPr bwMode="auto">
            <a:xfrm>
              <a:off x="4649788" y="1241425"/>
              <a:ext cx="6350" cy="7938"/>
            </a:xfrm>
            <a:custGeom>
              <a:avLst/>
              <a:gdLst>
                <a:gd name="T0" fmla="*/ 0 w 7"/>
                <a:gd name="T1" fmla="*/ 9 h 9"/>
                <a:gd name="T2" fmla="*/ 0 w 7"/>
                <a:gd name="T3" fmla="*/ 9 h 9"/>
                <a:gd name="T4" fmla="*/ 0 w 7"/>
                <a:gd name="T5" fmla="*/ 9 h 9"/>
                <a:gd name="T6" fmla="*/ 6 w 7"/>
                <a:gd name="T7" fmla="*/ 5 h 9"/>
                <a:gd name="T8" fmla="*/ 7 w 7"/>
                <a:gd name="T9" fmla="*/ 3 h 9"/>
                <a:gd name="T10" fmla="*/ 5 w 7"/>
                <a:gd name="T11" fmla="*/ 0 h 9"/>
                <a:gd name="T12" fmla="*/ 0 w 7"/>
                <a:gd name="T13" fmla="*/ 9 h 9"/>
                <a:gd name="T14" fmla="*/ 0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0" y="9"/>
                  </a:moveTo>
                  <a:lnTo>
                    <a:pt x="0" y="9"/>
                  </a:lnTo>
                  <a:cubicBezTo>
                    <a:pt x="0" y="9"/>
                    <a:pt x="0" y="9"/>
                    <a:pt x="0" y="9"/>
                  </a:cubicBezTo>
                  <a:cubicBezTo>
                    <a:pt x="1" y="9"/>
                    <a:pt x="4" y="7"/>
                    <a:pt x="6" y="5"/>
                  </a:cubicBezTo>
                  <a:cubicBezTo>
                    <a:pt x="6" y="5"/>
                    <a:pt x="7" y="5"/>
                    <a:pt x="7" y="3"/>
                  </a:cubicBezTo>
                  <a:cubicBezTo>
                    <a:pt x="7" y="2"/>
                    <a:pt x="5" y="0"/>
                    <a:pt x="5" y="0"/>
                  </a:cubicBezTo>
                  <a:cubicBezTo>
                    <a:pt x="5" y="0"/>
                    <a:pt x="2" y="4"/>
                    <a:pt x="0" y="9"/>
                  </a:cubicBezTo>
                  <a:cubicBezTo>
                    <a:pt x="0" y="9"/>
                    <a:pt x="0" y="9"/>
                    <a:pt x="0" y="9"/>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2" name="Freeform 88"/>
            <p:cNvSpPr>
              <a:spLocks/>
            </p:cNvSpPr>
            <p:nvPr/>
          </p:nvSpPr>
          <p:spPr bwMode="auto">
            <a:xfrm>
              <a:off x="5246688" y="1128713"/>
              <a:ext cx="11113" cy="9525"/>
            </a:xfrm>
            <a:custGeom>
              <a:avLst/>
              <a:gdLst>
                <a:gd name="T0" fmla="*/ 8 w 10"/>
                <a:gd name="T1" fmla="*/ 4 h 10"/>
                <a:gd name="T2" fmla="*/ 8 w 10"/>
                <a:gd name="T3" fmla="*/ 4 h 10"/>
                <a:gd name="T4" fmla="*/ 3 w 10"/>
                <a:gd name="T5" fmla="*/ 4 h 10"/>
                <a:gd name="T6" fmla="*/ 3 w 10"/>
                <a:gd name="T7" fmla="*/ 0 h 10"/>
                <a:gd name="T8" fmla="*/ 0 w 10"/>
                <a:gd name="T9" fmla="*/ 0 h 10"/>
                <a:gd name="T10" fmla="*/ 0 w 10"/>
                <a:gd name="T11" fmla="*/ 10 h 10"/>
                <a:gd name="T12" fmla="*/ 3 w 10"/>
                <a:gd name="T13" fmla="*/ 10 h 10"/>
                <a:gd name="T14" fmla="*/ 3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3" y="4"/>
                  </a:lnTo>
                  <a:lnTo>
                    <a:pt x="3" y="0"/>
                  </a:lnTo>
                  <a:lnTo>
                    <a:pt x="0" y="0"/>
                  </a:lnTo>
                  <a:lnTo>
                    <a:pt x="0" y="10"/>
                  </a:lnTo>
                  <a:lnTo>
                    <a:pt x="3" y="10"/>
                  </a:lnTo>
                  <a:lnTo>
                    <a:pt x="3" y="6"/>
                  </a:lnTo>
                  <a:lnTo>
                    <a:pt x="8" y="6"/>
                  </a:lnTo>
                  <a:lnTo>
                    <a:pt x="8" y="10"/>
                  </a:lnTo>
                  <a:lnTo>
                    <a:pt x="10" y="10"/>
                  </a:lnTo>
                  <a:lnTo>
                    <a:pt x="10" y="0"/>
                  </a:lnTo>
                  <a:lnTo>
                    <a:pt x="8" y="0"/>
                  </a:lnTo>
                  <a:lnTo>
                    <a:pt x="8" y="4"/>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3" name="Freeform 89"/>
            <p:cNvSpPr>
              <a:spLocks/>
            </p:cNvSpPr>
            <p:nvPr/>
          </p:nvSpPr>
          <p:spPr bwMode="auto">
            <a:xfrm>
              <a:off x="5259388" y="1128713"/>
              <a:ext cx="9525" cy="9525"/>
            </a:xfrm>
            <a:custGeom>
              <a:avLst/>
              <a:gdLst>
                <a:gd name="T0" fmla="*/ 8 w 10"/>
                <a:gd name="T1" fmla="*/ 6 h 10"/>
                <a:gd name="T2" fmla="*/ 8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8 w 10"/>
                <a:gd name="T25" fmla="*/ 0 h 10"/>
                <a:gd name="T26" fmla="*/ 8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6"/>
                  </a:moveTo>
                  <a:lnTo>
                    <a:pt x="8" y="6"/>
                  </a:lnTo>
                  <a:cubicBezTo>
                    <a:pt x="8" y="8"/>
                    <a:pt x="7" y="8"/>
                    <a:pt x="5" y="8"/>
                  </a:cubicBezTo>
                  <a:cubicBezTo>
                    <a:pt x="3" y="8"/>
                    <a:pt x="2" y="8"/>
                    <a:pt x="2" y="6"/>
                  </a:cubicBezTo>
                  <a:lnTo>
                    <a:pt x="2" y="0"/>
                  </a:lnTo>
                  <a:lnTo>
                    <a:pt x="0" y="0"/>
                  </a:lnTo>
                  <a:lnTo>
                    <a:pt x="0" y="6"/>
                  </a:lnTo>
                  <a:cubicBezTo>
                    <a:pt x="0" y="7"/>
                    <a:pt x="0" y="8"/>
                    <a:pt x="1" y="9"/>
                  </a:cubicBezTo>
                  <a:cubicBezTo>
                    <a:pt x="2" y="10"/>
                    <a:pt x="3" y="10"/>
                    <a:pt x="5" y="10"/>
                  </a:cubicBezTo>
                  <a:cubicBezTo>
                    <a:pt x="7" y="10"/>
                    <a:pt x="8" y="10"/>
                    <a:pt x="9" y="9"/>
                  </a:cubicBezTo>
                  <a:cubicBezTo>
                    <a:pt x="10" y="8"/>
                    <a:pt x="10" y="7"/>
                    <a:pt x="10" y="6"/>
                  </a:cubicBezTo>
                  <a:lnTo>
                    <a:pt x="10" y="0"/>
                  </a:lnTo>
                  <a:lnTo>
                    <a:pt x="8" y="0"/>
                  </a:lnTo>
                  <a:lnTo>
                    <a:pt x="8" y="6"/>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4" name="Freeform 90"/>
            <p:cNvSpPr>
              <a:spLocks noEditPoints="1"/>
            </p:cNvSpPr>
            <p:nvPr/>
          </p:nvSpPr>
          <p:spPr bwMode="auto">
            <a:xfrm>
              <a:off x="5268913" y="1128713"/>
              <a:ext cx="11113" cy="9525"/>
            </a:xfrm>
            <a:custGeom>
              <a:avLst/>
              <a:gdLst>
                <a:gd name="T0" fmla="*/ 5 w 12"/>
                <a:gd name="T1" fmla="*/ 6 h 10"/>
                <a:gd name="T2" fmla="*/ 5 w 12"/>
                <a:gd name="T3" fmla="*/ 6 h 10"/>
                <a:gd name="T4" fmla="*/ 6 w 12"/>
                <a:gd name="T5" fmla="*/ 2 h 10"/>
                <a:gd name="T6" fmla="*/ 8 w 12"/>
                <a:gd name="T7" fmla="*/ 6 h 10"/>
                <a:gd name="T8" fmla="*/ 5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9 w 12"/>
                <a:gd name="T21" fmla="*/ 8 h 10"/>
                <a:gd name="T22" fmla="*/ 10 w 12"/>
                <a:gd name="T23" fmla="*/ 10 h 10"/>
                <a:gd name="T24" fmla="*/ 12 w 12"/>
                <a:gd name="T25" fmla="*/ 10 h 10"/>
                <a:gd name="T26" fmla="*/ 8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5" y="6"/>
                  </a:moveTo>
                  <a:lnTo>
                    <a:pt x="5" y="6"/>
                  </a:lnTo>
                  <a:lnTo>
                    <a:pt x="6" y="2"/>
                  </a:lnTo>
                  <a:lnTo>
                    <a:pt x="8" y="6"/>
                  </a:lnTo>
                  <a:lnTo>
                    <a:pt x="5" y="6"/>
                  </a:lnTo>
                  <a:close/>
                  <a:moveTo>
                    <a:pt x="5" y="0"/>
                  </a:moveTo>
                  <a:lnTo>
                    <a:pt x="5" y="0"/>
                  </a:lnTo>
                  <a:lnTo>
                    <a:pt x="0" y="10"/>
                  </a:lnTo>
                  <a:lnTo>
                    <a:pt x="3" y="10"/>
                  </a:lnTo>
                  <a:lnTo>
                    <a:pt x="4" y="8"/>
                  </a:lnTo>
                  <a:lnTo>
                    <a:pt x="9" y="8"/>
                  </a:lnTo>
                  <a:lnTo>
                    <a:pt x="10" y="10"/>
                  </a:lnTo>
                  <a:lnTo>
                    <a:pt x="12" y="10"/>
                  </a:lnTo>
                  <a:lnTo>
                    <a:pt x="8" y="0"/>
                  </a:lnTo>
                  <a:lnTo>
                    <a:pt x="5" y="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5" name="Freeform 91"/>
            <p:cNvSpPr>
              <a:spLocks/>
            </p:cNvSpPr>
            <p:nvPr/>
          </p:nvSpPr>
          <p:spPr bwMode="auto">
            <a:xfrm>
              <a:off x="5278438" y="112871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4 w 17"/>
                <a:gd name="T15" fmla="*/ 10 h 10"/>
                <a:gd name="T16" fmla="*/ 6 w 17"/>
                <a:gd name="T17" fmla="*/ 10 h 10"/>
                <a:gd name="T18" fmla="*/ 9 w 17"/>
                <a:gd name="T19" fmla="*/ 2 h 10"/>
                <a:gd name="T20" fmla="*/ 11 w 17"/>
                <a:gd name="T21" fmla="*/ 10 h 10"/>
                <a:gd name="T22" fmla="*/ 14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4" y="10"/>
                  </a:lnTo>
                  <a:lnTo>
                    <a:pt x="6" y="10"/>
                  </a:lnTo>
                  <a:lnTo>
                    <a:pt x="9" y="2"/>
                  </a:lnTo>
                  <a:lnTo>
                    <a:pt x="11" y="10"/>
                  </a:lnTo>
                  <a:lnTo>
                    <a:pt x="14" y="10"/>
                  </a:lnTo>
                  <a:lnTo>
                    <a:pt x="17" y="0"/>
                  </a:lnTo>
                  <a:lnTo>
                    <a:pt x="15" y="0"/>
                  </a:lnTo>
                  <a:lnTo>
                    <a:pt x="12" y="8"/>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6" name="Freeform 92"/>
            <p:cNvSpPr>
              <a:spLocks/>
            </p:cNvSpPr>
            <p:nvPr/>
          </p:nvSpPr>
          <p:spPr bwMode="auto">
            <a:xfrm>
              <a:off x="5295900" y="1128713"/>
              <a:ext cx="9525" cy="9525"/>
            </a:xfrm>
            <a:custGeom>
              <a:avLst/>
              <a:gdLst>
                <a:gd name="T0" fmla="*/ 0 w 9"/>
                <a:gd name="T1" fmla="*/ 5 h 10"/>
                <a:gd name="T2" fmla="*/ 0 w 9"/>
                <a:gd name="T3" fmla="*/ 5 h 10"/>
                <a:gd name="T4" fmla="*/ 1 w 9"/>
                <a:gd name="T5" fmla="*/ 9 h 10"/>
                <a:gd name="T6" fmla="*/ 5 w 9"/>
                <a:gd name="T7" fmla="*/ 10 h 10"/>
                <a:gd name="T8" fmla="*/ 9 w 9"/>
                <a:gd name="T9" fmla="*/ 10 h 10"/>
                <a:gd name="T10" fmla="*/ 9 w 9"/>
                <a:gd name="T11" fmla="*/ 8 h 10"/>
                <a:gd name="T12" fmla="*/ 5 w 9"/>
                <a:gd name="T13" fmla="*/ 8 h 10"/>
                <a:gd name="T14" fmla="*/ 2 w 9"/>
                <a:gd name="T15" fmla="*/ 6 h 10"/>
                <a:gd name="T16" fmla="*/ 9 w 9"/>
                <a:gd name="T17" fmla="*/ 6 h 10"/>
                <a:gd name="T18" fmla="*/ 9 w 9"/>
                <a:gd name="T19" fmla="*/ 4 h 10"/>
                <a:gd name="T20" fmla="*/ 2 w 9"/>
                <a:gd name="T21" fmla="*/ 4 h 10"/>
                <a:gd name="T22" fmla="*/ 5 w 9"/>
                <a:gd name="T23" fmla="*/ 2 h 10"/>
                <a:gd name="T24" fmla="*/ 9 w 9"/>
                <a:gd name="T25" fmla="*/ 2 h 10"/>
                <a:gd name="T26" fmla="*/ 9 w 9"/>
                <a:gd name="T27" fmla="*/ 0 h 10"/>
                <a:gd name="T28" fmla="*/ 5 w 9"/>
                <a:gd name="T29" fmla="*/ 0 h 10"/>
                <a:gd name="T30" fmla="*/ 0 w 9"/>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0" y="5"/>
                  </a:moveTo>
                  <a:lnTo>
                    <a:pt x="0" y="5"/>
                  </a:lnTo>
                  <a:cubicBezTo>
                    <a:pt x="0" y="7"/>
                    <a:pt x="0" y="8"/>
                    <a:pt x="1" y="9"/>
                  </a:cubicBezTo>
                  <a:cubicBezTo>
                    <a:pt x="3" y="10"/>
                    <a:pt x="4" y="10"/>
                    <a:pt x="5" y="10"/>
                  </a:cubicBezTo>
                  <a:lnTo>
                    <a:pt x="9" y="10"/>
                  </a:lnTo>
                  <a:lnTo>
                    <a:pt x="9" y="8"/>
                  </a:lnTo>
                  <a:lnTo>
                    <a:pt x="5" y="8"/>
                  </a:lnTo>
                  <a:cubicBezTo>
                    <a:pt x="3" y="8"/>
                    <a:pt x="2" y="8"/>
                    <a:pt x="2" y="6"/>
                  </a:cubicBezTo>
                  <a:lnTo>
                    <a:pt x="9" y="6"/>
                  </a:lnTo>
                  <a:lnTo>
                    <a:pt x="9" y="4"/>
                  </a:lnTo>
                  <a:lnTo>
                    <a:pt x="2" y="4"/>
                  </a:lnTo>
                  <a:cubicBezTo>
                    <a:pt x="2" y="2"/>
                    <a:pt x="3" y="2"/>
                    <a:pt x="5" y="2"/>
                  </a:cubicBezTo>
                  <a:lnTo>
                    <a:pt x="9" y="2"/>
                  </a:lnTo>
                  <a:lnTo>
                    <a:pt x="9" y="0"/>
                  </a:lnTo>
                  <a:lnTo>
                    <a:pt x="5" y="0"/>
                  </a:lnTo>
                  <a:cubicBezTo>
                    <a:pt x="1" y="0"/>
                    <a:pt x="0" y="1"/>
                    <a:pt x="0" y="5"/>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7" name="Freeform 93"/>
            <p:cNvSpPr>
              <a:spLocks/>
            </p:cNvSpPr>
            <p:nvPr/>
          </p:nvSpPr>
          <p:spPr bwMode="auto">
            <a:xfrm>
              <a:off x="5307013" y="112871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8" name="Freeform 94"/>
            <p:cNvSpPr>
              <a:spLocks/>
            </p:cNvSpPr>
            <p:nvPr/>
          </p:nvSpPr>
          <p:spPr bwMode="auto">
            <a:xfrm>
              <a:off x="5213350" y="1123950"/>
              <a:ext cx="11113" cy="14288"/>
            </a:xfrm>
            <a:custGeom>
              <a:avLst/>
              <a:gdLst>
                <a:gd name="T0" fmla="*/ 0 w 12"/>
                <a:gd name="T1" fmla="*/ 6 h 15"/>
                <a:gd name="T2" fmla="*/ 0 w 12"/>
                <a:gd name="T3" fmla="*/ 6 h 15"/>
                <a:gd name="T4" fmla="*/ 2 w 12"/>
                <a:gd name="T5" fmla="*/ 9 h 15"/>
                <a:gd name="T6" fmla="*/ 11 w 12"/>
                <a:gd name="T7" fmla="*/ 15 h 15"/>
                <a:gd name="T8" fmla="*/ 12 w 12"/>
                <a:gd name="T9" fmla="*/ 15 h 15"/>
                <a:gd name="T10" fmla="*/ 12 w 12"/>
                <a:gd name="T11" fmla="*/ 15 h 15"/>
                <a:gd name="T12" fmla="*/ 3 w 12"/>
                <a:gd name="T13" fmla="*/ 0 h 15"/>
                <a:gd name="T14" fmla="*/ 0 w 12"/>
                <a:gd name="T15" fmla="*/ 6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0" y="6"/>
                  </a:moveTo>
                  <a:lnTo>
                    <a:pt x="0" y="6"/>
                  </a:lnTo>
                  <a:cubicBezTo>
                    <a:pt x="0" y="8"/>
                    <a:pt x="2" y="9"/>
                    <a:pt x="2" y="9"/>
                  </a:cubicBezTo>
                  <a:cubicBezTo>
                    <a:pt x="4" y="11"/>
                    <a:pt x="10" y="14"/>
                    <a:pt x="11" y="15"/>
                  </a:cubicBezTo>
                  <a:cubicBezTo>
                    <a:pt x="11" y="15"/>
                    <a:pt x="12" y="15"/>
                    <a:pt x="12" y="15"/>
                  </a:cubicBezTo>
                  <a:cubicBezTo>
                    <a:pt x="12" y="15"/>
                    <a:pt x="12" y="15"/>
                    <a:pt x="12" y="15"/>
                  </a:cubicBezTo>
                  <a:cubicBezTo>
                    <a:pt x="8" y="6"/>
                    <a:pt x="3" y="0"/>
                    <a:pt x="3" y="0"/>
                  </a:cubicBezTo>
                  <a:cubicBezTo>
                    <a:pt x="3" y="0"/>
                    <a:pt x="0" y="3"/>
                    <a:pt x="0" y="6"/>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59" name="Freeform 95"/>
            <p:cNvSpPr>
              <a:spLocks/>
            </p:cNvSpPr>
            <p:nvPr/>
          </p:nvSpPr>
          <p:spPr bwMode="auto">
            <a:xfrm>
              <a:off x="5213350" y="1139825"/>
              <a:ext cx="9525" cy="3175"/>
            </a:xfrm>
            <a:custGeom>
              <a:avLst/>
              <a:gdLst>
                <a:gd name="T0" fmla="*/ 10 w 10"/>
                <a:gd name="T1" fmla="*/ 0 h 3"/>
                <a:gd name="T2" fmla="*/ 10 w 10"/>
                <a:gd name="T3" fmla="*/ 0 h 3"/>
                <a:gd name="T4" fmla="*/ 0 w 10"/>
                <a:gd name="T5" fmla="*/ 0 h 3"/>
                <a:gd name="T6" fmla="*/ 4 w 10"/>
                <a:gd name="T7" fmla="*/ 3 h 3"/>
                <a:gd name="T8" fmla="*/ 10 w 10"/>
                <a:gd name="T9" fmla="*/ 0 h 3"/>
                <a:gd name="T10" fmla="*/ 10 w 10"/>
                <a:gd name="T11" fmla="*/ 0 h 3"/>
                <a:gd name="T12" fmla="*/ 10 w 10"/>
                <a:gd name="T13" fmla="*/ 0 h 3"/>
                <a:gd name="T14" fmla="*/ 10 w 10"/>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10" y="0"/>
                  </a:moveTo>
                  <a:lnTo>
                    <a:pt x="10" y="0"/>
                  </a:lnTo>
                  <a:lnTo>
                    <a:pt x="0" y="0"/>
                  </a:lnTo>
                  <a:cubicBezTo>
                    <a:pt x="1" y="2"/>
                    <a:pt x="3" y="3"/>
                    <a:pt x="4" y="3"/>
                  </a:cubicBezTo>
                  <a:cubicBezTo>
                    <a:pt x="6" y="3"/>
                    <a:pt x="9" y="1"/>
                    <a:pt x="10" y="0"/>
                  </a:cubicBezTo>
                  <a:lnTo>
                    <a:pt x="10" y="0"/>
                  </a:lnTo>
                  <a:cubicBezTo>
                    <a:pt x="10" y="0"/>
                    <a:pt x="10" y="0"/>
                    <a:pt x="10" y="0"/>
                  </a:cubicBezTo>
                  <a:cubicBezTo>
                    <a:pt x="10" y="0"/>
                    <a:pt x="10" y="0"/>
                    <a:pt x="10"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60" name="Freeform 96"/>
            <p:cNvSpPr>
              <a:spLocks/>
            </p:cNvSpPr>
            <p:nvPr/>
          </p:nvSpPr>
          <p:spPr bwMode="auto">
            <a:xfrm>
              <a:off x="5210175" y="1131888"/>
              <a:ext cx="12700" cy="6350"/>
            </a:xfrm>
            <a:custGeom>
              <a:avLst/>
              <a:gdLst>
                <a:gd name="T0" fmla="*/ 1 w 14"/>
                <a:gd name="T1" fmla="*/ 0 h 8"/>
                <a:gd name="T2" fmla="*/ 1 w 14"/>
                <a:gd name="T3" fmla="*/ 0 h 8"/>
                <a:gd name="T4" fmla="*/ 1 w 14"/>
                <a:gd name="T5" fmla="*/ 5 h 8"/>
                <a:gd name="T6" fmla="*/ 4 w 14"/>
                <a:gd name="T7" fmla="*/ 8 h 8"/>
                <a:gd name="T8" fmla="*/ 6 w 14"/>
                <a:gd name="T9" fmla="*/ 8 h 8"/>
                <a:gd name="T10" fmla="*/ 14 w 14"/>
                <a:gd name="T11" fmla="*/ 8 h 8"/>
                <a:gd name="T12" fmla="*/ 14 w 14"/>
                <a:gd name="T13" fmla="*/ 8 h 8"/>
                <a:gd name="T14" fmla="*/ 14 w 14"/>
                <a:gd name="T15" fmla="*/ 8 h 8"/>
                <a:gd name="T16" fmla="*/ 1 w 1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0"/>
                  </a:moveTo>
                  <a:lnTo>
                    <a:pt x="1" y="0"/>
                  </a:lnTo>
                  <a:cubicBezTo>
                    <a:pt x="0" y="3"/>
                    <a:pt x="1" y="5"/>
                    <a:pt x="1" y="5"/>
                  </a:cubicBezTo>
                  <a:cubicBezTo>
                    <a:pt x="2" y="7"/>
                    <a:pt x="4" y="8"/>
                    <a:pt x="4" y="8"/>
                  </a:cubicBezTo>
                  <a:cubicBezTo>
                    <a:pt x="5" y="8"/>
                    <a:pt x="6" y="8"/>
                    <a:pt x="6" y="8"/>
                  </a:cubicBezTo>
                  <a:cubicBezTo>
                    <a:pt x="7" y="8"/>
                    <a:pt x="12" y="8"/>
                    <a:pt x="14" y="8"/>
                  </a:cubicBezTo>
                  <a:cubicBezTo>
                    <a:pt x="14" y="8"/>
                    <a:pt x="14" y="8"/>
                    <a:pt x="14" y="8"/>
                  </a:cubicBezTo>
                  <a:cubicBezTo>
                    <a:pt x="14" y="8"/>
                    <a:pt x="14" y="8"/>
                    <a:pt x="14" y="8"/>
                  </a:cubicBezTo>
                  <a:cubicBezTo>
                    <a:pt x="10" y="5"/>
                    <a:pt x="1" y="0"/>
                    <a:pt x="1"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61" name="Freeform 97"/>
            <p:cNvSpPr>
              <a:spLocks/>
            </p:cNvSpPr>
            <p:nvPr/>
          </p:nvSpPr>
          <p:spPr bwMode="auto">
            <a:xfrm>
              <a:off x="5218113" y="1119188"/>
              <a:ext cx="7938" cy="17463"/>
            </a:xfrm>
            <a:custGeom>
              <a:avLst/>
              <a:gdLst>
                <a:gd name="T0" fmla="*/ 4 w 8"/>
                <a:gd name="T1" fmla="*/ 0 h 18"/>
                <a:gd name="T2" fmla="*/ 4 w 8"/>
                <a:gd name="T3" fmla="*/ 0 h 18"/>
                <a:gd name="T4" fmla="*/ 1 w 8"/>
                <a:gd name="T5" fmla="*/ 3 h 18"/>
                <a:gd name="T6" fmla="*/ 1 w 8"/>
                <a:gd name="T7" fmla="*/ 6 h 18"/>
                <a:gd name="T8" fmla="*/ 7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1" y="3"/>
                    <a:pt x="1" y="3"/>
                  </a:cubicBezTo>
                  <a:cubicBezTo>
                    <a:pt x="0" y="5"/>
                    <a:pt x="1" y="6"/>
                    <a:pt x="1" y="6"/>
                  </a:cubicBezTo>
                  <a:cubicBezTo>
                    <a:pt x="2" y="10"/>
                    <a:pt x="6" y="17"/>
                    <a:pt x="7"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62" name="Freeform 98"/>
            <p:cNvSpPr>
              <a:spLocks/>
            </p:cNvSpPr>
            <p:nvPr/>
          </p:nvSpPr>
          <p:spPr bwMode="auto">
            <a:xfrm>
              <a:off x="5226050" y="1119188"/>
              <a:ext cx="6350" cy="17463"/>
            </a:xfrm>
            <a:custGeom>
              <a:avLst/>
              <a:gdLst>
                <a:gd name="T0" fmla="*/ 8 w 8"/>
                <a:gd name="T1" fmla="*/ 3 h 18"/>
                <a:gd name="T2" fmla="*/ 8 w 8"/>
                <a:gd name="T3" fmla="*/ 3 h 18"/>
                <a:gd name="T4" fmla="*/ 5 w 8"/>
                <a:gd name="T5" fmla="*/ 0 h 18"/>
                <a:gd name="T6" fmla="*/ 3 w 8"/>
                <a:gd name="T7" fmla="*/ 0 h 18"/>
                <a:gd name="T8" fmla="*/ 2 w 8"/>
                <a:gd name="T9" fmla="*/ 18 h 18"/>
                <a:gd name="T10" fmla="*/ 2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5" y="0"/>
                  </a:cubicBezTo>
                  <a:cubicBezTo>
                    <a:pt x="5" y="0"/>
                    <a:pt x="4" y="0"/>
                    <a:pt x="3" y="0"/>
                  </a:cubicBezTo>
                  <a:cubicBezTo>
                    <a:pt x="3" y="0"/>
                    <a:pt x="0" y="4"/>
                    <a:pt x="2" y="18"/>
                  </a:cubicBezTo>
                  <a:cubicBezTo>
                    <a:pt x="2" y="18"/>
                    <a:pt x="2" y="18"/>
                    <a:pt x="2"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63" name="Freeform 99"/>
            <p:cNvSpPr>
              <a:spLocks/>
            </p:cNvSpPr>
            <p:nvPr/>
          </p:nvSpPr>
          <p:spPr bwMode="auto">
            <a:xfrm>
              <a:off x="5229225" y="113982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8" y="4"/>
                    <a:pt x="10" y="0"/>
                  </a:cubicBezTo>
                  <a:lnTo>
                    <a:pt x="0" y="0"/>
                  </a:lnTo>
                  <a:cubicBezTo>
                    <a:pt x="0" y="0"/>
                    <a:pt x="0" y="0"/>
                    <a:pt x="0"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64" name="Freeform 100"/>
            <p:cNvSpPr>
              <a:spLocks/>
            </p:cNvSpPr>
            <p:nvPr/>
          </p:nvSpPr>
          <p:spPr bwMode="auto">
            <a:xfrm>
              <a:off x="5229225" y="1131888"/>
              <a:ext cx="12700" cy="6350"/>
            </a:xfrm>
            <a:custGeom>
              <a:avLst/>
              <a:gdLst>
                <a:gd name="T0" fmla="*/ 0 w 13"/>
                <a:gd name="T1" fmla="*/ 8 h 8"/>
                <a:gd name="T2" fmla="*/ 0 w 13"/>
                <a:gd name="T3" fmla="*/ 8 h 8"/>
                <a:gd name="T4" fmla="*/ 0 w 13"/>
                <a:gd name="T5" fmla="*/ 8 h 8"/>
                <a:gd name="T6" fmla="*/ 0 w 13"/>
                <a:gd name="T7" fmla="*/ 8 h 8"/>
                <a:gd name="T8" fmla="*/ 8 w 13"/>
                <a:gd name="T9" fmla="*/ 8 h 8"/>
                <a:gd name="T10" fmla="*/ 9 w 13"/>
                <a:gd name="T11" fmla="*/ 8 h 8"/>
                <a:gd name="T12" fmla="*/ 12 w 13"/>
                <a:gd name="T13" fmla="*/ 5 h 8"/>
                <a:gd name="T14" fmla="*/ 13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8" y="8"/>
                  </a:cubicBezTo>
                  <a:cubicBezTo>
                    <a:pt x="8" y="8"/>
                    <a:pt x="8" y="8"/>
                    <a:pt x="9" y="8"/>
                  </a:cubicBezTo>
                  <a:cubicBezTo>
                    <a:pt x="9" y="8"/>
                    <a:pt x="11" y="7"/>
                    <a:pt x="12" y="5"/>
                  </a:cubicBezTo>
                  <a:cubicBezTo>
                    <a:pt x="12" y="5"/>
                    <a:pt x="13" y="3"/>
                    <a:pt x="13" y="0"/>
                  </a:cubicBezTo>
                  <a:cubicBezTo>
                    <a:pt x="13" y="0"/>
                    <a:pt x="4" y="5"/>
                    <a:pt x="0" y="8"/>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65" name="Freeform 101"/>
            <p:cNvSpPr>
              <a:spLocks/>
            </p:cNvSpPr>
            <p:nvPr/>
          </p:nvSpPr>
          <p:spPr bwMode="auto">
            <a:xfrm>
              <a:off x="5227638" y="1123950"/>
              <a:ext cx="12700" cy="14288"/>
            </a:xfrm>
            <a:custGeom>
              <a:avLst/>
              <a:gdLst>
                <a:gd name="T0" fmla="*/ 12 w 12"/>
                <a:gd name="T1" fmla="*/ 5 h 15"/>
                <a:gd name="T2" fmla="*/ 12 w 12"/>
                <a:gd name="T3" fmla="*/ 5 h 15"/>
                <a:gd name="T4" fmla="*/ 9 w 12"/>
                <a:gd name="T5" fmla="*/ 0 h 15"/>
                <a:gd name="T6" fmla="*/ 0 w 12"/>
                <a:gd name="T7" fmla="*/ 15 h 15"/>
                <a:gd name="T8" fmla="*/ 0 w 12"/>
                <a:gd name="T9" fmla="*/ 15 h 15"/>
                <a:gd name="T10" fmla="*/ 0 w 12"/>
                <a:gd name="T11" fmla="*/ 15 h 15"/>
                <a:gd name="T12" fmla="*/ 10 w 12"/>
                <a:gd name="T13" fmla="*/ 9 h 15"/>
                <a:gd name="T14" fmla="*/ 12 w 12"/>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12" y="5"/>
                  </a:moveTo>
                  <a:lnTo>
                    <a:pt x="12" y="5"/>
                  </a:lnTo>
                  <a:cubicBezTo>
                    <a:pt x="12" y="3"/>
                    <a:pt x="9" y="0"/>
                    <a:pt x="9" y="0"/>
                  </a:cubicBezTo>
                  <a:cubicBezTo>
                    <a:pt x="9" y="0"/>
                    <a:pt x="4" y="6"/>
                    <a:pt x="0" y="15"/>
                  </a:cubicBezTo>
                  <a:cubicBezTo>
                    <a:pt x="0" y="15"/>
                    <a:pt x="0" y="15"/>
                    <a:pt x="0" y="15"/>
                  </a:cubicBezTo>
                  <a:cubicBezTo>
                    <a:pt x="0" y="15"/>
                    <a:pt x="0" y="15"/>
                    <a:pt x="0" y="15"/>
                  </a:cubicBezTo>
                  <a:cubicBezTo>
                    <a:pt x="2" y="14"/>
                    <a:pt x="7" y="11"/>
                    <a:pt x="10" y="9"/>
                  </a:cubicBezTo>
                  <a:cubicBezTo>
                    <a:pt x="10" y="9"/>
                    <a:pt x="11" y="7"/>
                    <a:pt x="12" y="5"/>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66" name="Freeform 102"/>
            <p:cNvSpPr>
              <a:spLocks/>
            </p:cNvSpPr>
            <p:nvPr/>
          </p:nvSpPr>
          <p:spPr bwMode="auto">
            <a:xfrm>
              <a:off x="5345113" y="1216025"/>
              <a:ext cx="15875" cy="46038"/>
            </a:xfrm>
            <a:custGeom>
              <a:avLst/>
              <a:gdLst>
                <a:gd name="T0" fmla="*/ 0 w 17"/>
                <a:gd name="T1" fmla="*/ 47 h 47"/>
                <a:gd name="T2" fmla="*/ 0 w 17"/>
                <a:gd name="T3" fmla="*/ 47 h 47"/>
                <a:gd name="T4" fmla="*/ 17 w 17"/>
                <a:gd name="T5" fmla="*/ 47 h 47"/>
                <a:gd name="T6" fmla="*/ 17 w 17"/>
                <a:gd name="T7" fmla="*/ 0 h 47"/>
                <a:gd name="T8" fmla="*/ 0 w 17"/>
                <a:gd name="T9" fmla="*/ 0 h 47"/>
                <a:gd name="T10" fmla="*/ 0 w 17"/>
                <a:gd name="T11" fmla="*/ 47 h 47"/>
              </a:gdLst>
              <a:ahLst/>
              <a:cxnLst>
                <a:cxn ang="0">
                  <a:pos x="T0" y="T1"/>
                </a:cxn>
                <a:cxn ang="0">
                  <a:pos x="T2" y="T3"/>
                </a:cxn>
                <a:cxn ang="0">
                  <a:pos x="T4" y="T5"/>
                </a:cxn>
                <a:cxn ang="0">
                  <a:pos x="T6" y="T7"/>
                </a:cxn>
                <a:cxn ang="0">
                  <a:pos x="T8" y="T9"/>
                </a:cxn>
                <a:cxn ang="0">
                  <a:pos x="T10" y="T11"/>
                </a:cxn>
              </a:cxnLst>
              <a:rect l="0" t="0" r="r" b="b"/>
              <a:pathLst>
                <a:path w="17" h="47">
                  <a:moveTo>
                    <a:pt x="0" y="47"/>
                  </a:moveTo>
                  <a:lnTo>
                    <a:pt x="0" y="47"/>
                  </a:lnTo>
                  <a:lnTo>
                    <a:pt x="17" y="47"/>
                  </a:lnTo>
                  <a:lnTo>
                    <a:pt x="17" y="0"/>
                  </a:lnTo>
                  <a:lnTo>
                    <a:pt x="0" y="0"/>
                  </a:lnTo>
                  <a:lnTo>
                    <a:pt x="0" y="47"/>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grpSp>
      <p:grpSp>
        <p:nvGrpSpPr>
          <p:cNvPr id="13" name="组合 66"/>
          <p:cNvGrpSpPr/>
          <p:nvPr/>
        </p:nvGrpSpPr>
        <p:grpSpPr>
          <a:xfrm>
            <a:off x="5114609" y="4796795"/>
            <a:ext cx="1439785" cy="575914"/>
            <a:chOff x="4618038" y="1035050"/>
            <a:chExt cx="763588" cy="265113"/>
          </a:xfrm>
          <a:solidFill>
            <a:srgbClr val="00B0F0"/>
          </a:solidFill>
        </p:grpSpPr>
        <p:sp>
          <p:nvSpPr>
            <p:cNvPr id="68" name="Freeform 69"/>
            <p:cNvSpPr>
              <a:spLocks noEditPoints="1"/>
            </p:cNvSpPr>
            <p:nvPr/>
          </p:nvSpPr>
          <p:spPr bwMode="auto">
            <a:xfrm>
              <a:off x="4618038" y="1035050"/>
              <a:ext cx="763588" cy="265113"/>
            </a:xfrm>
            <a:custGeom>
              <a:avLst/>
              <a:gdLst>
                <a:gd name="T0" fmla="*/ 753 w 800"/>
                <a:gd name="T1" fmla="*/ 181 h 276"/>
                <a:gd name="T2" fmla="*/ 785 w 800"/>
                <a:gd name="T3" fmla="*/ 243 h 276"/>
                <a:gd name="T4" fmla="*/ 753 w 800"/>
                <a:gd name="T5" fmla="*/ 181 h 276"/>
                <a:gd name="T6" fmla="*/ 449 w 800"/>
                <a:gd name="T7" fmla="*/ 148 h 276"/>
                <a:gd name="T8" fmla="*/ 57 w 800"/>
                <a:gd name="T9" fmla="*/ 74 h 276"/>
                <a:gd name="T10" fmla="*/ 743 w 800"/>
                <a:gd name="T11" fmla="*/ 159 h 276"/>
                <a:gd name="T12" fmla="*/ 15 w 800"/>
                <a:gd name="T13" fmla="*/ 195 h 276"/>
                <a:gd name="T14" fmla="*/ 47 w 800"/>
                <a:gd name="T15" fmla="*/ 195 h 276"/>
                <a:gd name="T16" fmla="*/ 15 w 800"/>
                <a:gd name="T17" fmla="*/ 243 h 276"/>
                <a:gd name="T18" fmla="*/ 47 w 800"/>
                <a:gd name="T19" fmla="*/ 117 h 276"/>
                <a:gd name="T20" fmla="*/ 15 w 800"/>
                <a:gd name="T21" fmla="*/ 117 h 276"/>
                <a:gd name="T22" fmla="*/ 47 w 800"/>
                <a:gd name="T23" fmla="*/ 74 h 276"/>
                <a:gd name="T24" fmla="*/ 15 w 800"/>
                <a:gd name="T25" fmla="*/ 163 h 276"/>
                <a:gd name="T26" fmla="*/ 47 w 800"/>
                <a:gd name="T27" fmla="*/ 163 h 276"/>
                <a:gd name="T28" fmla="*/ 15 w 800"/>
                <a:gd name="T29" fmla="*/ 192 h 276"/>
                <a:gd name="T30" fmla="*/ 47 w 800"/>
                <a:gd name="T31" fmla="*/ 159 h 276"/>
                <a:gd name="T32" fmla="*/ 15 w 800"/>
                <a:gd name="T33" fmla="*/ 159 h 276"/>
                <a:gd name="T34" fmla="*/ 47 w 800"/>
                <a:gd name="T35" fmla="*/ 121 h 276"/>
                <a:gd name="T36" fmla="*/ 28 w 800"/>
                <a:gd name="T37" fmla="*/ 51 h 276"/>
                <a:gd name="T38" fmla="*/ 726 w 800"/>
                <a:gd name="T39" fmla="*/ 51 h 276"/>
                <a:gd name="T40" fmla="*/ 726 w 800"/>
                <a:gd name="T41" fmla="*/ 51 h 276"/>
                <a:gd name="T42" fmla="*/ 783 w 800"/>
                <a:gd name="T43" fmla="*/ 59 h 276"/>
                <a:gd name="T44" fmla="*/ 28 w 800"/>
                <a:gd name="T45" fmla="*/ 51 h 276"/>
                <a:gd name="T46" fmla="*/ 133 w 800"/>
                <a:gd name="T47" fmla="*/ 10 h 276"/>
                <a:gd name="T48" fmla="*/ 710 w 800"/>
                <a:gd name="T49" fmla="*/ 41 h 276"/>
                <a:gd name="T50" fmla="*/ 133 w 800"/>
                <a:gd name="T51" fmla="*/ 10 h 276"/>
                <a:gd name="T52" fmla="*/ 753 w 800"/>
                <a:gd name="T53" fmla="*/ 143 h 276"/>
                <a:gd name="T54" fmla="*/ 785 w 800"/>
                <a:gd name="T55" fmla="*/ 178 h 276"/>
                <a:gd name="T56" fmla="*/ 753 w 800"/>
                <a:gd name="T57" fmla="*/ 143 h 276"/>
                <a:gd name="T58" fmla="*/ 785 w 800"/>
                <a:gd name="T59" fmla="*/ 139 h 276"/>
                <a:gd name="T60" fmla="*/ 753 w 800"/>
                <a:gd name="T61" fmla="*/ 74 h 276"/>
                <a:gd name="T62" fmla="*/ 785 w 800"/>
                <a:gd name="T63" fmla="*/ 139 h 276"/>
                <a:gd name="T64" fmla="*/ 800 w 800"/>
                <a:gd name="T65" fmla="*/ 59 h 276"/>
                <a:gd name="T66" fmla="*/ 775 w 800"/>
                <a:gd name="T67" fmla="*/ 41 h 276"/>
                <a:gd name="T68" fmla="*/ 666 w 800"/>
                <a:gd name="T69" fmla="*/ 0 h 276"/>
                <a:gd name="T70" fmla="*/ 84 w 800"/>
                <a:gd name="T71" fmla="*/ 41 h 276"/>
                <a:gd name="T72" fmla="*/ 0 w 800"/>
                <a:gd name="T73" fmla="*/ 59 h 276"/>
                <a:gd name="T74" fmla="*/ 0 w 800"/>
                <a:gd name="T75" fmla="*/ 59 h 276"/>
                <a:gd name="T76" fmla="*/ 492 w 800"/>
                <a:gd name="T77" fmla="*/ 258 h 276"/>
                <a:gd name="T78" fmla="*/ 542 w 800"/>
                <a:gd name="T79" fmla="*/ 250 h 276"/>
                <a:gd name="T80" fmla="*/ 492 w 800"/>
                <a:gd name="T81" fmla="*/ 243 h 276"/>
                <a:gd name="T82" fmla="*/ 57 w 800"/>
                <a:gd name="T83" fmla="*/ 173 h 276"/>
                <a:gd name="T84" fmla="*/ 743 w 800"/>
                <a:gd name="T85" fmla="*/ 173 h 276"/>
                <a:gd name="T86" fmla="*/ 620 w 800"/>
                <a:gd name="T87" fmla="*/ 243 h 276"/>
                <a:gd name="T88" fmla="*/ 569 w 800"/>
                <a:gd name="T89" fmla="*/ 250 h 276"/>
                <a:gd name="T90" fmla="*/ 620 w 800"/>
                <a:gd name="T91" fmla="*/ 258 h 276"/>
                <a:gd name="T92" fmla="*/ 800 w 800"/>
                <a:gd name="T93" fmla="*/ 5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 h="276">
                  <a:moveTo>
                    <a:pt x="753" y="181"/>
                  </a:moveTo>
                  <a:lnTo>
                    <a:pt x="753" y="181"/>
                  </a:lnTo>
                  <a:lnTo>
                    <a:pt x="785" y="181"/>
                  </a:lnTo>
                  <a:lnTo>
                    <a:pt x="785" y="243"/>
                  </a:lnTo>
                  <a:lnTo>
                    <a:pt x="753" y="243"/>
                  </a:lnTo>
                  <a:lnTo>
                    <a:pt x="753" y="181"/>
                  </a:lnTo>
                  <a:close/>
                  <a:moveTo>
                    <a:pt x="449" y="148"/>
                  </a:moveTo>
                  <a:lnTo>
                    <a:pt x="449" y="148"/>
                  </a:lnTo>
                  <a:cubicBezTo>
                    <a:pt x="289" y="148"/>
                    <a:pt x="94" y="157"/>
                    <a:pt x="57" y="159"/>
                  </a:cubicBezTo>
                  <a:lnTo>
                    <a:pt x="57" y="74"/>
                  </a:lnTo>
                  <a:lnTo>
                    <a:pt x="743" y="74"/>
                  </a:lnTo>
                  <a:lnTo>
                    <a:pt x="743" y="159"/>
                  </a:lnTo>
                  <a:cubicBezTo>
                    <a:pt x="719" y="157"/>
                    <a:pt x="606" y="148"/>
                    <a:pt x="449" y="148"/>
                  </a:cubicBezTo>
                  <a:close/>
                  <a:moveTo>
                    <a:pt x="15" y="195"/>
                  </a:moveTo>
                  <a:lnTo>
                    <a:pt x="15" y="195"/>
                  </a:lnTo>
                  <a:lnTo>
                    <a:pt x="47" y="195"/>
                  </a:lnTo>
                  <a:lnTo>
                    <a:pt x="47" y="243"/>
                  </a:lnTo>
                  <a:lnTo>
                    <a:pt x="15" y="243"/>
                  </a:lnTo>
                  <a:lnTo>
                    <a:pt x="15" y="195"/>
                  </a:lnTo>
                  <a:close/>
                  <a:moveTo>
                    <a:pt x="47" y="117"/>
                  </a:moveTo>
                  <a:lnTo>
                    <a:pt x="47" y="117"/>
                  </a:lnTo>
                  <a:lnTo>
                    <a:pt x="15" y="117"/>
                  </a:lnTo>
                  <a:lnTo>
                    <a:pt x="15" y="74"/>
                  </a:lnTo>
                  <a:lnTo>
                    <a:pt x="47" y="74"/>
                  </a:lnTo>
                  <a:lnTo>
                    <a:pt x="47" y="117"/>
                  </a:lnTo>
                  <a:close/>
                  <a:moveTo>
                    <a:pt x="15" y="163"/>
                  </a:moveTo>
                  <a:lnTo>
                    <a:pt x="15" y="163"/>
                  </a:lnTo>
                  <a:lnTo>
                    <a:pt x="47" y="163"/>
                  </a:lnTo>
                  <a:lnTo>
                    <a:pt x="47" y="192"/>
                  </a:lnTo>
                  <a:lnTo>
                    <a:pt x="15" y="192"/>
                  </a:lnTo>
                  <a:lnTo>
                    <a:pt x="15" y="163"/>
                  </a:lnTo>
                  <a:close/>
                  <a:moveTo>
                    <a:pt x="47" y="159"/>
                  </a:moveTo>
                  <a:lnTo>
                    <a:pt x="47" y="159"/>
                  </a:lnTo>
                  <a:lnTo>
                    <a:pt x="15" y="159"/>
                  </a:lnTo>
                  <a:lnTo>
                    <a:pt x="15" y="121"/>
                  </a:lnTo>
                  <a:lnTo>
                    <a:pt x="47" y="121"/>
                  </a:lnTo>
                  <a:lnTo>
                    <a:pt x="47" y="159"/>
                  </a:lnTo>
                  <a:close/>
                  <a:moveTo>
                    <a:pt x="28" y="51"/>
                  </a:moveTo>
                  <a:lnTo>
                    <a:pt x="28" y="51"/>
                  </a:lnTo>
                  <a:lnTo>
                    <a:pt x="726" y="51"/>
                  </a:lnTo>
                  <a:lnTo>
                    <a:pt x="726" y="51"/>
                  </a:lnTo>
                  <a:lnTo>
                    <a:pt x="726" y="51"/>
                  </a:lnTo>
                  <a:lnTo>
                    <a:pt x="772" y="51"/>
                  </a:lnTo>
                  <a:lnTo>
                    <a:pt x="783" y="59"/>
                  </a:lnTo>
                  <a:lnTo>
                    <a:pt x="17" y="59"/>
                  </a:lnTo>
                  <a:lnTo>
                    <a:pt x="28" y="51"/>
                  </a:lnTo>
                  <a:close/>
                  <a:moveTo>
                    <a:pt x="133" y="10"/>
                  </a:moveTo>
                  <a:lnTo>
                    <a:pt x="133" y="10"/>
                  </a:lnTo>
                  <a:lnTo>
                    <a:pt x="663" y="10"/>
                  </a:lnTo>
                  <a:lnTo>
                    <a:pt x="710" y="41"/>
                  </a:lnTo>
                  <a:lnTo>
                    <a:pt x="99" y="41"/>
                  </a:lnTo>
                  <a:lnTo>
                    <a:pt x="133" y="10"/>
                  </a:lnTo>
                  <a:close/>
                  <a:moveTo>
                    <a:pt x="753" y="143"/>
                  </a:moveTo>
                  <a:lnTo>
                    <a:pt x="753" y="143"/>
                  </a:lnTo>
                  <a:lnTo>
                    <a:pt x="785" y="143"/>
                  </a:lnTo>
                  <a:lnTo>
                    <a:pt x="785" y="178"/>
                  </a:lnTo>
                  <a:lnTo>
                    <a:pt x="753" y="178"/>
                  </a:lnTo>
                  <a:lnTo>
                    <a:pt x="753" y="143"/>
                  </a:lnTo>
                  <a:close/>
                  <a:moveTo>
                    <a:pt x="785" y="139"/>
                  </a:moveTo>
                  <a:lnTo>
                    <a:pt x="785" y="139"/>
                  </a:lnTo>
                  <a:lnTo>
                    <a:pt x="753" y="139"/>
                  </a:lnTo>
                  <a:lnTo>
                    <a:pt x="753" y="74"/>
                  </a:lnTo>
                  <a:lnTo>
                    <a:pt x="785" y="74"/>
                  </a:lnTo>
                  <a:lnTo>
                    <a:pt x="785" y="139"/>
                  </a:lnTo>
                  <a:close/>
                  <a:moveTo>
                    <a:pt x="800" y="59"/>
                  </a:moveTo>
                  <a:lnTo>
                    <a:pt x="800" y="59"/>
                  </a:lnTo>
                  <a:lnTo>
                    <a:pt x="799" y="59"/>
                  </a:lnTo>
                  <a:lnTo>
                    <a:pt x="775" y="41"/>
                  </a:lnTo>
                  <a:lnTo>
                    <a:pt x="729" y="41"/>
                  </a:lnTo>
                  <a:lnTo>
                    <a:pt x="666" y="0"/>
                  </a:lnTo>
                  <a:lnTo>
                    <a:pt x="129" y="0"/>
                  </a:lnTo>
                  <a:lnTo>
                    <a:pt x="84" y="41"/>
                  </a:lnTo>
                  <a:lnTo>
                    <a:pt x="24" y="41"/>
                  </a:lnTo>
                  <a:lnTo>
                    <a:pt x="0" y="59"/>
                  </a:lnTo>
                  <a:lnTo>
                    <a:pt x="0" y="59"/>
                  </a:lnTo>
                  <a:lnTo>
                    <a:pt x="0" y="59"/>
                  </a:lnTo>
                  <a:lnTo>
                    <a:pt x="0" y="258"/>
                  </a:lnTo>
                  <a:lnTo>
                    <a:pt x="492" y="258"/>
                  </a:lnTo>
                  <a:cubicBezTo>
                    <a:pt x="495" y="268"/>
                    <a:pt x="505" y="276"/>
                    <a:pt x="516" y="276"/>
                  </a:cubicBezTo>
                  <a:cubicBezTo>
                    <a:pt x="531" y="276"/>
                    <a:pt x="542" y="264"/>
                    <a:pt x="542" y="250"/>
                  </a:cubicBezTo>
                  <a:cubicBezTo>
                    <a:pt x="542" y="236"/>
                    <a:pt x="531" y="224"/>
                    <a:pt x="516" y="224"/>
                  </a:cubicBezTo>
                  <a:cubicBezTo>
                    <a:pt x="505" y="224"/>
                    <a:pt x="495" y="232"/>
                    <a:pt x="492" y="243"/>
                  </a:cubicBezTo>
                  <a:lnTo>
                    <a:pt x="57" y="243"/>
                  </a:lnTo>
                  <a:lnTo>
                    <a:pt x="57" y="173"/>
                  </a:lnTo>
                  <a:cubicBezTo>
                    <a:pt x="92" y="172"/>
                    <a:pt x="288" y="162"/>
                    <a:pt x="449" y="162"/>
                  </a:cubicBezTo>
                  <a:cubicBezTo>
                    <a:pt x="609" y="162"/>
                    <a:pt x="723" y="172"/>
                    <a:pt x="743" y="173"/>
                  </a:cubicBezTo>
                  <a:lnTo>
                    <a:pt x="743" y="243"/>
                  </a:lnTo>
                  <a:lnTo>
                    <a:pt x="620" y="243"/>
                  </a:lnTo>
                  <a:cubicBezTo>
                    <a:pt x="617" y="232"/>
                    <a:pt x="607" y="224"/>
                    <a:pt x="595" y="224"/>
                  </a:cubicBezTo>
                  <a:cubicBezTo>
                    <a:pt x="581" y="224"/>
                    <a:pt x="569" y="236"/>
                    <a:pt x="569" y="250"/>
                  </a:cubicBezTo>
                  <a:cubicBezTo>
                    <a:pt x="569" y="264"/>
                    <a:pt x="581" y="276"/>
                    <a:pt x="595" y="276"/>
                  </a:cubicBezTo>
                  <a:cubicBezTo>
                    <a:pt x="607" y="276"/>
                    <a:pt x="616" y="268"/>
                    <a:pt x="620" y="258"/>
                  </a:cubicBezTo>
                  <a:lnTo>
                    <a:pt x="800" y="258"/>
                  </a:lnTo>
                  <a:lnTo>
                    <a:pt x="800" y="59"/>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69" name="Freeform 70"/>
            <p:cNvSpPr>
              <a:spLocks/>
            </p:cNvSpPr>
            <p:nvPr/>
          </p:nvSpPr>
          <p:spPr bwMode="auto">
            <a:xfrm>
              <a:off x="5346700" y="1150938"/>
              <a:ext cx="12700" cy="12700"/>
            </a:xfrm>
            <a:custGeom>
              <a:avLst/>
              <a:gdLst>
                <a:gd name="T0" fmla="*/ 13 w 13"/>
                <a:gd name="T1" fmla="*/ 0 h 13"/>
                <a:gd name="T2" fmla="*/ 13 w 13"/>
                <a:gd name="T3" fmla="*/ 0 h 13"/>
                <a:gd name="T4" fmla="*/ 0 w 13"/>
                <a:gd name="T5" fmla="*/ 0 h 13"/>
                <a:gd name="T6" fmla="*/ 0 w 13"/>
                <a:gd name="T7" fmla="*/ 13 h 13"/>
                <a:gd name="T8" fmla="*/ 13 w 13"/>
                <a:gd name="T9" fmla="*/ 13 h 13"/>
                <a:gd name="T10" fmla="*/ 13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3" y="0"/>
                  </a:moveTo>
                  <a:lnTo>
                    <a:pt x="13" y="0"/>
                  </a:lnTo>
                  <a:lnTo>
                    <a:pt x="0" y="0"/>
                  </a:lnTo>
                  <a:lnTo>
                    <a:pt x="0" y="13"/>
                  </a:lnTo>
                  <a:lnTo>
                    <a:pt x="13" y="13"/>
                  </a:lnTo>
                  <a:lnTo>
                    <a:pt x="13" y="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0" name="Freeform 71"/>
            <p:cNvSpPr>
              <a:spLocks/>
            </p:cNvSpPr>
            <p:nvPr/>
          </p:nvSpPr>
          <p:spPr bwMode="auto">
            <a:xfrm>
              <a:off x="5346700" y="1130300"/>
              <a:ext cx="12700" cy="12700"/>
            </a:xfrm>
            <a:custGeom>
              <a:avLst/>
              <a:gdLst>
                <a:gd name="T0" fmla="*/ 13 w 13"/>
                <a:gd name="T1" fmla="*/ 0 h 14"/>
                <a:gd name="T2" fmla="*/ 13 w 13"/>
                <a:gd name="T3" fmla="*/ 0 h 14"/>
                <a:gd name="T4" fmla="*/ 0 w 13"/>
                <a:gd name="T5" fmla="*/ 0 h 14"/>
                <a:gd name="T6" fmla="*/ 0 w 13"/>
                <a:gd name="T7" fmla="*/ 14 h 14"/>
                <a:gd name="T8" fmla="*/ 13 w 13"/>
                <a:gd name="T9" fmla="*/ 14 h 14"/>
                <a:gd name="T10" fmla="*/ 13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13" y="0"/>
                  </a:moveTo>
                  <a:lnTo>
                    <a:pt x="13" y="0"/>
                  </a:lnTo>
                  <a:lnTo>
                    <a:pt x="0" y="0"/>
                  </a:lnTo>
                  <a:lnTo>
                    <a:pt x="0" y="14"/>
                  </a:lnTo>
                  <a:lnTo>
                    <a:pt x="13" y="14"/>
                  </a:lnTo>
                  <a:lnTo>
                    <a:pt x="13" y="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1" name="Freeform 72"/>
            <p:cNvSpPr>
              <a:spLocks/>
            </p:cNvSpPr>
            <p:nvPr/>
          </p:nvSpPr>
          <p:spPr bwMode="auto">
            <a:xfrm>
              <a:off x="5345113" y="1179513"/>
              <a:ext cx="15875" cy="17463"/>
            </a:xfrm>
            <a:custGeom>
              <a:avLst/>
              <a:gdLst>
                <a:gd name="T0" fmla="*/ 0 w 17"/>
                <a:gd name="T1" fmla="*/ 17 h 17"/>
                <a:gd name="T2" fmla="*/ 0 w 17"/>
                <a:gd name="T3" fmla="*/ 17 h 17"/>
                <a:gd name="T4" fmla="*/ 17 w 17"/>
                <a:gd name="T5" fmla="*/ 17 h 17"/>
                <a:gd name="T6" fmla="*/ 17 w 17"/>
                <a:gd name="T7" fmla="*/ 0 h 17"/>
                <a:gd name="T8" fmla="*/ 0 w 17"/>
                <a:gd name="T9" fmla="*/ 0 h 17"/>
                <a:gd name="T10" fmla="*/ 0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0" y="17"/>
                  </a:moveTo>
                  <a:lnTo>
                    <a:pt x="0" y="17"/>
                  </a:lnTo>
                  <a:lnTo>
                    <a:pt x="17" y="17"/>
                  </a:lnTo>
                  <a:lnTo>
                    <a:pt x="17" y="0"/>
                  </a:lnTo>
                  <a:lnTo>
                    <a:pt x="0" y="0"/>
                  </a:lnTo>
                  <a:lnTo>
                    <a:pt x="0" y="17"/>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2" name="Freeform 73"/>
            <p:cNvSpPr>
              <a:spLocks/>
            </p:cNvSpPr>
            <p:nvPr/>
          </p:nvSpPr>
          <p:spPr bwMode="auto">
            <a:xfrm>
              <a:off x="4640263" y="1196975"/>
              <a:ext cx="15875" cy="15875"/>
            </a:xfrm>
            <a:custGeom>
              <a:avLst/>
              <a:gdLst>
                <a:gd name="T0" fmla="*/ 0 w 17"/>
                <a:gd name="T1" fmla="*/ 16 h 16"/>
                <a:gd name="T2" fmla="*/ 0 w 17"/>
                <a:gd name="T3" fmla="*/ 16 h 16"/>
                <a:gd name="T4" fmla="*/ 17 w 17"/>
                <a:gd name="T5" fmla="*/ 16 h 16"/>
                <a:gd name="T6" fmla="*/ 17 w 17"/>
                <a:gd name="T7" fmla="*/ 0 h 16"/>
                <a:gd name="T8" fmla="*/ 0 w 17"/>
                <a:gd name="T9" fmla="*/ 0 h 16"/>
                <a:gd name="T10" fmla="*/ 0 w 17"/>
                <a:gd name="T11" fmla="*/ 16 h 16"/>
              </a:gdLst>
              <a:ahLst/>
              <a:cxnLst>
                <a:cxn ang="0">
                  <a:pos x="T0" y="T1"/>
                </a:cxn>
                <a:cxn ang="0">
                  <a:pos x="T2" y="T3"/>
                </a:cxn>
                <a:cxn ang="0">
                  <a:pos x="T4" y="T5"/>
                </a:cxn>
                <a:cxn ang="0">
                  <a:pos x="T6" y="T7"/>
                </a:cxn>
                <a:cxn ang="0">
                  <a:pos x="T8" y="T9"/>
                </a:cxn>
                <a:cxn ang="0">
                  <a:pos x="T10" y="T11"/>
                </a:cxn>
              </a:cxnLst>
              <a:rect l="0" t="0" r="r" b="b"/>
              <a:pathLst>
                <a:path w="17" h="16">
                  <a:moveTo>
                    <a:pt x="0" y="16"/>
                  </a:moveTo>
                  <a:lnTo>
                    <a:pt x="0" y="16"/>
                  </a:lnTo>
                  <a:lnTo>
                    <a:pt x="17" y="16"/>
                  </a:lnTo>
                  <a:lnTo>
                    <a:pt x="17" y="0"/>
                  </a:lnTo>
                  <a:lnTo>
                    <a:pt x="0" y="0"/>
                  </a:lnTo>
                  <a:lnTo>
                    <a:pt x="0" y="16"/>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3" name="Freeform 74"/>
            <p:cNvSpPr>
              <a:spLocks/>
            </p:cNvSpPr>
            <p:nvPr/>
          </p:nvSpPr>
          <p:spPr bwMode="auto">
            <a:xfrm>
              <a:off x="4640263" y="1254125"/>
              <a:ext cx="1588" cy="3175"/>
            </a:xfrm>
            <a:custGeom>
              <a:avLst/>
              <a:gdLst>
                <a:gd name="T0" fmla="*/ 2 w 3"/>
                <a:gd name="T1" fmla="*/ 1 h 3"/>
                <a:gd name="T2" fmla="*/ 2 w 3"/>
                <a:gd name="T3" fmla="*/ 1 h 3"/>
                <a:gd name="T4" fmla="*/ 1 w 3"/>
                <a:gd name="T5" fmla="*/ 1 h 3"/>
                <a:gd name="T6" fmla="*/ 1 w 3"/>
                <a:gd name="T7" fmla="*/ 0 h 3"/>
                <a:gd name="T8" fmla="*/ 0 w 3"/>
                <a:gd name="T9" fmla="*/ 0 h 3"/>
                <a:gd name="T10" fmla="*/ 0 w 3"/>
                <a:gd name="T11" fmla="*/ 3 h 3"/>
                <a:gd name="T12" fmla="*/ 1 w 3"/>
                <a:gd name="T13" fmla="*/ 3 h 3"/>
                <a:gd name="T14" fmla="*/ 1 w 3"/>
                <a:gd name="T15" fmla="*/ 1 h 3"/>
                <a:gd name="T16" fmla="*/ 2 w 3"/>
                <a:gd name="T17" fmla="*/ 1 h 3"/>
                <a:gd name="T18" fmla="*/ 2 w 3"/>
                <a:gd name="T19" fmla="*/ 3 h 3"/>
                <a:gd name="T20" fmla="*/ 3 w 3"/>
                <a:gd name="T21" fmla="*/ 3 h 3"/>
                <a:gd name="T22" fmla="*/ 3 w 3"/>
                <a:gd name="T23" fmla="*/ 0 h 3"/>
                <a:gd name="T24" fmla="*/ 2 w 3"/>
                <a:gd name="T25" fmla="*/ 0 h 3"/>
                <a:gd name="T26" fmla="*/ 2 w 3"/>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2" y="1"/>
                  </a:moveTo>
                  <a:lnTo>
                    <a:pt x="2" y="1"/>
                  </a:lnTo>
                  <a:lnTo>
                    <a:pt x="1" y="1"/>
                  </a:lnTo>
                  <a:lnTo>
                    <a:pt x="1" y="0"/>
                  </a:lnTo>
                  <a:lnTo>
                    <a:pt x="0" y="0"/>
                  </a:lnTo>
                  <a:lnTo>
                    <a:pt x="0" y="3"/>
                  </a:lnTo>
                  <a:lnTo>
                    <a:pt x="1" y="3"/>
                  </a:lnTo>
                  <a:lnTo>
                    <a:pt x="1" y="1"/>
                  </a:lnTo>
                  <a:lnTo>
                    <a:pt x="2" y="1"/>
                  </a:lnTo>
                  <a:lnTo>
                    <a:pt x="2" y="3"/>
                  </a:lnTo>
                  <a:lnTo>
                    <a:pt x="3" y="3"/>
                  </a:lnTo>
                  <a:lnTo>
                    <a:pt x="3" y="0"/>
                  </a:lnTo>
                  <a:lnTo>
                    <a:pt x="2" y="0"/>
                  </a:lnTo>
                  <a:lnTo>
                    <a:pt x="2" y="1"/>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4" name="Freeform 75"/>
            <p:cNvSpPr>
              <a:spLocks/>
            </p:cNvSpPr>
            <p:nvPr/>
          </p:nvSpPr>
          <p:spPr bwMode="auto">
            <a:xfrm>
              <a:off x="4641850" y="1254125"/>
              <a:ext cx="3175" cy="3175"/>
            </a:xfrm>
            <a:custGeom>
              <a:avLst/>
              <a:gdLst>
                <a:gd name="T0" fmla="*/ 3 w 3"/>
                <a:gd name="T1" fmla="*/ 2 h 3"/>
                <a:gd name="T2" fmla="*/ 3 w 3"/>
                <a:gd name="T3" fmla="*/ 2 h 3"/>
                <a:gd name="T4" fmla="*/ 2 w 3"/>
                <a:gd name="T5" fmla="*/ 2 h 3"/>
                <a:gd name="T6" fmla="*/ 1 w 3"/>
                <a:gd name="T7" fmla="*/ 2 h 3"/>
                <a:gd name="T8" fmla="*/ 1 w 3"/>
                <a:gd name="T9" fmla="*/ 0 h 3"/>
                <a:gd name="T10" fmla="*/ 0 w 3"/>
                <a:gd name="T11" fmla="*/ 0 h 3"/>
                <a:gd name="T12" fmla="*/ 0 w 3"/>
                <a:gd name="T13" fmla="*/ 2 h 3"/>
                <a:gd name="T14" fmla="*/ 1 w 3"/>
                <a:gd name="T15" fmla="*/ 2 h 3"/>
                <a:gd name="T16" fmla="*/ 2 w 3"/>
                <a:gd name="T17" fmla="*/ 3 h 3"/>
                <a:gd name="T18" fmla="*/ 3 w 3"/>
                <a:gd name="T19" fmla="*/ 2 h 3"/>
                <a:gd name="T20" fmla="*/ 3 w 3"/>
                <a:gd name="T21" fmla="*/ 2 h 3"/>
                <a:gd name="T22" fmla="*/ 3 w 3"/>
                <a:gd name="T23" fmla="*/ 0 h 3"/>
                <a:gd name="T24" fmla="*/ 3 w 3"/>
                <a:gd name="T25" fmla="*/ 0 h 3"/>
                <a:gd name="T26" fmla="*/ 3 w 3"/>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3" y="2"/>
                  </a:moveTo>
                  <a:lnTo>
                    <a:pt x="3" y="2"/>
                  </a:lnTo>
                  <a:cubicBezTo>
                    <a:pt x="3" y="2"/>
                    <a:pt x="3" y="2"/>
                    <a:pt x="2" y="2"/>
                  </a:cubicBezTo>
                  <a:cubicBezTo>
                    <a:pt x="1" y="2"/>
                    <a:pt x="1" y="2"/>
                    <a:pt x="1" y="2"/>
                  </a:cubicBezTo>
                  <a:lnTo>
                    <a:pt x="1" y="0"/>
                  </a:lnTo>
                  <a:lnTo>
                    <a:pt x="0" y="0"/>
                  </a:lnTo>
                  <a:lnTo>
                    <a:pt x="0" y="2"/>
                  </a:lnTo>
                  <a:cubicBezTo>
                    <a:pt x="0" y="2"/>
                    <a:pt x="1" y="2"/>
                    <a:pt x="1" y="2"/>
                  </a:cubicBezTo>
                  <a:cubicBezTo>
                    <a:pt x="1" y="3"/>
                    <a:pt x="1" y="3"/>
                    <a:pt x="2" y="3"/>
                  </a:cubicBezTo>
                  <a:cubicBezTo>
                    <a:pt x="3" y="3"/>
                    <a:pt x="3" y="3"/>
                    <a:pt x="3" y="2"/>
                  </a:cubicBezTo>
                  <a:cubicBezTo>
                    <a:pt x="3" y="2"/>
                    <a:pt x="3" y="2"/>
                    <a:pt x="3" y="2"/>
                  </a:cubicBezTo>
                  <a:lnTo>
                    <a:pt x="3" y="0"/>
                  </a:lnTo>
                  <a:lnTo>
                    <a:pt x="3" y="0"/>
                  </a:lnTo>
                  <a:lnTo>
                    <a:pt x="3" y="2"/>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5" name="Freeform 76"/>
            <p:cNvSpPr>
              <a:spLocks noEditPoints="1"/>
            </p:cNvSpPr>
            <p:nvPr/>
          </p:nvSpPr>
          <p:spPr bwMode="auto">
            <a:xfrm>
              <a:off x="4646613" y="1254125"/>
              <a:ext cx="3175" cy="3175"/>
            </a:xfrm>
            <a:custGeom>
              <a:avLst/>
              <a:gdLst>
                <a:gd name="T0" fmla="*/ 1 w 3"/>
                <a:gd name="T1" fmla="*/ 1 h 3"/>
                <a:gd name="T2" fmla="*/ 1 w 3"/>
                <a:gd name="T3" fmla="*/ 1 h 3"/>
                <a:gd name="T4" fmla="*/ 1 w 3"/>
                <a:gd name="T5" fmla="*/ 0 h 3"/>
                <a:gd name="T6" fmla="*/ 2 w 3"/>
                <a:gd name="T7" fmla="*/ 1 h 3"/>
                <a:gd name="T8" fmla="*/ 1 w 3"/>
                <a:gd name="T9" fmla="*/ 1 h 3"/>
                <a:gd name="T10" fmla="*/ 1 w 3"/>
                <a:gd name="T11" fmla="*/ 0 h 3"/>
                <a:gd name="T12" fmla="*/ 1 w 3"/>
                <a:gd name="T13" fmla="*/ 0 h 3"/>
                <a:gd name="T14" fmla="*/ 0 w 3"/>
                <a:gd name="T15" fmla="*/ 3 h 3"/>
                <a:gd name="T16" fmla="*/ 0 w 3"/>
                <a:gd name="T17" fmla="*/ 3 h 3"/>
                <a:gd name="T18" fmla="*/ 1 w 3"/>
                <a:gd name="T19" fmla="*/ 2 h 3"/>
                <a:gd name="T20" fmla="*/ 2 w 3"/>
                <a:gd name="T21" fmla="*/ 2 h 3"/>
                <a:gd name="T22" fmla="*/ 2 w 3"/>
                <a:gd name="T23" fmla="*/ 3 h 3"/>
                <a:gd name="T24" fmla="*/ 3 w 3"/>
                <a:gd name="T25" fmla="*/ 3 h 3"/>
                <a:gd name="T26" fmla="*/ 2 w 3"/>
                <a:gd name="T27" fmla="*/ 0 h 3"/>
                <a:gd name="T28" fmla="*/ 1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1" y="1"/>
                  </a:moveTo>
                  <a:lnTo>
                    <a:pt x="1" y="1"/>
                  </a:lnTo>
                  <a:lnTo>
                    <a:pt x="1" y="0"/>
                  </a:lnTo>
                  <a:lnTo>
                    <a:pt x="2" y="1"/>
                  </a:lnTo>
                  <a:lnTo>
                    <a:pt x="1" y="1"/>
                  </a:lnTo>
                  <a:close/>
                  <a:moveTo>
                    <a:pt x="1" y="0"/>
                  </a:moveTo>
                  <a:lnTo>
                    <a:pt x="1" y="0"/>
                  </a:lnTo>
                  <a:lnTo>
                    <a:pt x="0" y="3"/>
                  </a:lnTo>
                  <a:lnTo>
                    <a:pt x="0" y="3"/>
                  </a:lnTo>
                  <a:lnTo>
                    <a:pt x="1" y="2"/>
                  </a:lnTo>
                  <a:lnTo>
                    <a:pt x="2" y="2"/>
                  </a:lnTo>
                  <a:lnTo>
                    <a:pt x="2" y="3"/>
                  </a:lnTo>
                  <a:lnTo>
                    <a:pt x="3" y="3"/>
                  </a:lnTo>
                  <a:lnTo>
                    <a:pt x="2" y="0"/>
                  </a:lnTo>
                  <a:lnTo>
                    <a:pt x="1" y="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6" name="Freeform 77"/>
            <p:cNvSpPr>
              <a:spLocks/>
            </p:cNvSpPr>
            <p:nvPr/>
          </p:nvSpPr>
          <p:spPr bwMode="auto">
            <a:xfrm>
              <a:off x="4649788" y="1254125"/>
              <a:ext cx="4763" cy="3175"/>
            </a:xfrm>
            <a:custGeom>
              <a:avLst/>
              <a:gdLst>
                <a:gd name="T0" fmla="*/ 3 w 5"/>
                <a:gd name="T1" fmla="*/ 2 h 3"/>
                <a:gd name="T2" fmla="*/ 3 w 5"/>
                <a:gd name="T3" fmla="*/ 2 h 3"/>
                <a:gd name="T4" fmla="*/ 3 w 5"/>
                <a:gd name="T5" fmla="*/ 0 h 3"/>
                <a:gd name="T6" fmla="*/ 2 w 5"/>
                <a:gd name="T7" fmla="*/ 0 h 3"/>
                <a:gd name="T8" fmla="*/ 1 w 5"/>
                <a:gd name="T9" fmla="*/ 2 h 3"/>
                <a:gd name="T10" fmla="*/ 0 w 5"/>
                <a:gd name="T11" fmla="*/ 0 h 3"/>
                <a:gd name="T12" fmla="*/ 0 w 5"/>
                <a:gd name="T13" fmla="*/ 0 h 3"/>
                <a:gd name="T14" fmla="*/ 1 w 5"/>
                <a:gd name="T15" fmla="*/ 3 h 3"/>
                <a:gd name="T16" fmla="*/ 2 w 5"/>
                <a:gd name="T17" fmla="*/ 3 h 3"/>
                <a:gd name="T18" fmla="*/ 2 w 5"/>
                <a:gd name="T19" fmla="*/ 0 h 3"/>
                <a:gd name="T20" fmla="*/ 3 w 5"/>
                <a:gd name="T21" fmla="*/ 3 h 3"/>
                <a:gd name="T22" fmla="*/ 4 w 5"/>
                <a:gd name="T23" fmla="*/ 3 h 3"/>
                <a:gd name="T24" fmla="*/ 5 w 5"/>
                <a:gd name="T25" fmla="*/ 0 h 3"/>
                <a:gd name="T26" fmla="*/ 4 w 5"/>
                <a:gd name="T27" fmla="*/ 0 h 3"/>
                <a:gd name="T28" fmla="*/ 3 w 5"/>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3" y="2"/>
                  </a:moveTo>
                  <a:lnTo>
                    <a:pt x="3" y="2"/>
                  </a:lnTo>
                  <a:lnTo>
                    <a:pt x="3" y="0"/>
                  </a:lnTo>
                  <a:lnTo>
                    <a:pt x="2" y="0"/>
                  </a:lnTo>
                  <a:lnTo>
                    <a:pt x="1" y="2"/>
                  </a:lnTo>
                  <a:lnTo>
                    <a:pt x="0" y="0"/>
                  </a:lnTo>
                  <a:lnTo>
                    <a:pt x="0" y="0"/>
                  </a:lnTo>
                  <a:lnTo>
                    <a:pt x="1" y="3"/>
                  </a:lnTo>
                  <a:lnTo>
                    <a:pt x="2" y="3"/>
                  </a:lnTo>
                  <a:lnTo>
                    <a:pt x="2" y="0"/>
                  </a:lnTo>
                  <a:lnTo>
                    <a:pt x="3" y="3"/>
                  </a:lnTo>
                  <a:lnTo>
                    <a:pt x="4" y="3"/>
                  </a:lnTo>
                  <a:lnTo>
                    <a:pt x="5" y="0"/>
                  </a:lnTo>
                  <a:lnTo>
                    <a:pt x="4" y="0"/>
                  </a:lnTo>
                  <a:lnTo>
                    <a:pt x="3" y="2"/>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7" name="Freeform 78"/>
            <p:cNvSpPr>
              <a:spLocks/>
            </p:cNvSpPr>
            <p:nvPr/>
          </p:nvSpPr>
          <p:spPr bwMode="auto">
            <a:xfrm>
              <a:off x="4654550" y="1254125"/>
              <a:ext cx="1588" cy="3175"/>
            </a:xfrm>
            <a:custGeom>
              <a:avLst/>
              <a:gdLst>
                <a:gd name="T0" fmla="*/ 0 w 3"/>
                <a:gd name="T1" fmla="*/ 1 h 3"/>
                <a:gd name="T2" fmla="*/ 0 w 3"/>
                <a:gd name="T3" fmla="*/ 1 h 3"/>
                <a:gd name="T4" fmla="*/ 0 w 3"/>
                <a:gd name="T5" fmla="*/ 3 h 3"/>
                <a:gd name="T6" fmla="*/ 1 w 3"/>
                <a:gd name="T7" fmla="*/ 3 h 3"/>
                <a:gd name="T8" fmla="*/ 3 w 3"/>
                <a:gd name="T9" fmla="*/ 3 h 3"/>
                <a:gd name="T10" fmla="*/ 3 w 3"/>
                <a:gd name="T11" fmla="*/ 2 h 3"/>
                <a:gd name="T12" fmla="*/ 2 w 3"/>
                <a:gd name="T13" fmla="*/ 2 h 3"/>
                <a:gd name="T14" fmla="*/ 1 w 3"/>
                <a:gd name="T15" fmla="*/ 1 h 3"/>
                <a:gd name="T16" fmla="*/ 3 w 3"/>
                <a:gd name="T17" fmla="*/ 1 h 3"/>
                <a:gd name="T18" fmla="*/ 3 w 3"/>
                <a:gd name="T19" fmla="*/ 1 h 3"/>
                <a:gd name="T20" fmla="*/ 1 w 3"/>
                <a:gd name="T21" fmla="*/ 1 h 3"/>
                <a:gd name="T22" fmla="*/ 2 w 3"/>
                <a:gd name="T23" fmla="*/ 0 h 3"/>
                <a:gd name="T24" fmla="*/ 3 w 3"/>
                <a:gd name="T25" fmla="*/ 0 h 3"/>
                <a:gd name="T26" fmla="*/ 3 w 3"/>
                <a:gd name="T27" fmla="*/ 0 h 3"/>
                <a:gd name="T28" fmla="*/ 2 w 3"/>
                <a:gd name="T29" fmla="*/ 0 h 3"/>
                <a:gd name="T30" fmla="*/ 0 w 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0" y="1"/>
                  </a:moveTo>
                  <a:lnTo>
                    <a:pt x="0" y="1"/>
                  </a:lnTo>
                  <a:cubicBezTo>
                    <a:pt x="0" y="2"/>
                    <a:pt x="0" y="2"/>
                    <a:pt x="0" y="3"/>
                  </a:cubicBezTo>
                  <a:cubicBezTo>
                    <a:pt x="1" y="3"/>
                    <a:pt x="1" y="3"/>
                    <a:pt x="1" y="3"/>
                  </a:cubicBezTo>
                  <a:lnTo>
                    <a:pt x="3" y="3"/>
                  </a:lnTo>
                  <a:lnTo>
                    <a:pt x="3" y="2"/>
                  </a:lnTo>
                  <a:lnTo>
                    <a:pt x="2" y="2"/>
                  </a:lnTo>
                  <a:cubicBezTo>
                    <a:pt x="1" y="2"/>
                    <a:pt x="1" y="2"/>
                    <a:pt x="1" y="1"/>
                  </a:cubicBezTo>
                  <a:lnTo>
                    <a:pt x="3" y="1"/>
                  </a:lnTo>
                  <a:lnTo>
                    <a:pt x="3" y="1"/>
                  </a:lnTo>
                  <a:lnTo>
                    <a:pt x="1" y="1"/>
                  </a:lnTo>
                  <a:cubicBezTo>
                    <a:pt x="1" y="0"/>
                    <a:pt x="1" y="0"/>
                    <a:pt x="2" y="0"/>
                  </a:cubicBezTo>
                  <a:lnTo>
                    <a:pt x="3" y="0"/>
                  </a:lnTo>
                  <a:lnTo>
                    <a:pt x="3" y="0"/>
                  </a:lnTo>
                  <a:lnTo>
                    <a:pt x="2" y="0"/>
                  </a:lnTo>
                  <a:cubicBezTo>
                    <a:pt x="0" y="0"/>
                    <a:pt x="0" y="0"/>
                    <a:pt x="0" y="1"/>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8" name="Freeform 79"/>
            <p:cNvSpPr>
              <a:spLocks/>
            </p:cNvSpPr>
            <p:nvPr/>
          </p:nvSpPr>
          <p:spPr bwMode="auto">
            <a:xfrm>
              <a:off x="4656138" y="1254125"/>
              <a:ext cx="1588" cy="3175"/>
            </a:xfrm>
            <a:custGeom>
              <a:avLst/>
              <a:gdLst>
                <a:gd name="T0" fmla="*/ 0 w 1"/>
                <a:gd name="T1" fmla="*/ 3 h 3"/>
                <a:gd name="T2" fmla="*/ 0 w 1"/>
                <a:gd name="T3" fmla="*/ 3 h 3"/>
                <a:gd name="T4" fmla="*/ 1 w 1"/>
                <a:gd name="T5" fmla="*/ 3 h 3"/>
                <a:gd name="T6" fmla="*/ 1 w 1"/>
                <a:gd name="T7" fmla="*/ 0 h 3"/>
                <a:gd name="T8" fmla="*/ 0 w 1"/>
                <a:gd name="T9" fmla="*/ 0 h 3"/>
                <a:gd name="T10" fmla="*/ 0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0" y="3"/>
                  </a:moveTo>
                  <a:lnTo>
                    <a:pt x="0" y="3"/>
                  </a:lnTo>
                  <a:lnTo>
                    <a:pt x="1" y="3"/>
                  </a:lnTo>
                  <a:lnTo>
                    <a:pt x="1" y="0"/>
                  </a:lnTo>
                  <a:lnTo>
                    <a:pt x="0" y="0"/>
                  </a:lnTo>
                  <a:lnTo>
                    <a:pt x="0" y="3"/>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79" name="Freeform 80"/>
            <p:cNvSpPr>
              <a:spLocks/>
            </p:cNvSpPr>
            <p:nvPr/>
          </p:nvSpPr>
          <p:spPr bwMode="auto">
            <a:xfrm>
              <a:off x="4640263" y="1241425"/>
              <a:ext cx="6350" cy="7938"/>
            </a:xfrm>
            <a:custGeom>
              <a:avLst/>
              <a:gdLst>
                <a:gd name="T0" fmla="*/ 7 w 7"/>
                <a:gd name="T1" fmla="*/ 9 h 9"/>
                <a:gd name="T2" fmla="*/ 7 w 7"/>
                <a:gd name="T3" fmla="*/ 9 h 9"/>
                <a:gd name="T4" fmla="*/ 7 w 7"/>
                <a:gd name="T5" fmla="*/ 9 h 9"/>
                <a:gd name="T6" fmla="*/ 7 w 7"/>
                <a:gd name="T7" fmla="*/ 9 h 9"/>
                <a:gd name="T8" fmla="*/ 2 w 7"/>
                <a:gd name="T9" fmla="*/ 0 h 9"/>
                <a:gd name="T10" fmla="*/ 0 w 7"/>
                <a:gd name="T11" fmla="*/ 3 h 9"/>
                <a:gd name="T12" fmla="*/ 1 w 7"/>
                <a:gd name="T13" fmla="*/ 5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9"/>
                  </a:lnTo>
                  <a:lnTo>
                    <a:pt x="7" y="9"/>
                  </a:lnTo>
                  <a:cubicBezTo>
                    <a:pt x="7" y="9"/>
                    <a:pt x="7" y="9"/>
                    <a:pt x="7" y="9"/>
                  </a:cubicBezTo>
                  <a:cubicBezTo>
                    <a:pt x="5" y="4"/>
                    <a:pt x="2" y="0"/>
                    <a:pt x="2" y="0"/>
                  </a:cubicBezTo>
                  <a:cubicBezTo>
                    <a:pt x="2" y="0"/>
                    <a:pt x="0" y="2"/>
                    <a:pt x="0" y="3"/>
                  </a:cubicBezTo>
                  <a:cubicBezTo>
                    <a:pt x="0" y="5"/>
                    <a:pt x="1" y="5"/>
                    <a:pt x="1" y="5"/>
                  </a:cubicBezTo>
                  <a:cubicBezTo>
                    <a:pt x="3" y="7"/>
                    <a:pt x="6" y="9"/>
                    <a:pt x="7" y="9"/>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0" name="Freeform 81"/>
            <p:cNvSpPr>
              <a:spLocks/>
            </p:cNvSpPr>
            <p:nvPr/>
          </p:nvSpPr>
          <p:spPr bwMode="auto">
            <a:xfrm>
              <a:off x="4641850" y="1250950"/>
              <a:ext cx="4763" cy="1588"/>
            </a:xfrm>
            <a:custGeom>
              <a:avLst/>
              <a:gdLst>
                <a:gd name="T0" fmla="*/ 6 w 6"/>
                <a:gd name="T1" fmla="*/ 0 h 2"/>
                <a:gd name="T2" fmla="*/ 6 w 6"/>
                <a:gd name="T3" fmla="*/ 0 h 2"/>
                <a:gd name="T4" fmla="*/ 6 w 6"/>
                <a:gd name="T5" fmla="*/ 0 h 2"/>
                <a:gd name="T6" fmla="*/ 6 w 6"/>
                <a:gd name="T7" fmla="*/ 0 h 2"/>
                <a:gd name="T8" fmla="*/ 0 w 6"/>
                <a:gd name="T9" fmla="*/ 0 h 2"/>
                <a:gd name="T10" fmla="*/ 3 w 6"/>
                <a:gd name="T11" fmla="*/ 2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lnTo>
                    <a:pt x="6" y="0"/>
                  </a:lnTo>
                  <a:cubicBezTo>
                    <a:pt x="6" y="0"/>
                    <a:pt x="6" y="0"/>
                    <a:pt x="6" y="0"/>
                  </a:cubicBezTo>
                  <a:cubicBezTo>
                    <a:pt x="6" y="0"/>
                    <a:pt x="6" y="0"/>
                    <a:pt x="6" y="0"/>
                  </a:cubicBezTo>
                  <a:lnTo>
                    <a:pt x="0" y="0"/>
                  </a:lnTo>
                  <a:cubicBezTo>
                    <a:pt x="0" y="1"/>
                    <a:pt x="1" y="2"/>
                    <a:pt x="3" y="2"/>
                  </a:cubicBezTo>
                  <a:cubicBezTo>
                    <a:pt x="3" y="2"/>
                    <a:pt x="5" y="1"/>
                    <a:pt x="6"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1" name="Freeform 82"/>
            <p:cNvSpPr>
              <a:spLocks/>
            </p:cNvSpPr>
            <p:nvPr/>
          </p:nvSpPr>
          <p:spPr bwMode="auto">
            <a:xfrm>
              <a:off x="4640263" y="1246188"/>
              <a:ext cx="6350" cy="4763"/>
            </a:xfrm>
            <a:custGeom>
              <a:avLst/>
              <a:gdLst>
                <a:gd name="T0" fmla="*/ 2 w 8"/>
                <a:gd name="T1" fmla="*/ 4 h 5"/>
                <a:gd name="T2" fmla="*/ 2 w 8"/>
                <a:gd name="T3" fmla="*/ 4 h 5"/>
                <a:gd name="T4" fmla="*/ 3 w 8"/>
                <a:gd name="T5" fmla="*/ 5 h 5"/>
                <a:gd name="T6" fmla="*/ 8 w 8"/>
                <a:gd name="T7" fmla="*/ 5 h 5"/>
                <a:gd name="T8" fmla="*/ 8 w 8"/>
                <a:gd name="T9" fmla="*/ 5 h 5"/>
                <a:gd name="T10" fmla="*/ 8 w 8"/>
                <a:gd name="T11" fmla="*/ 5 h 5"/>
                <a:gd name="T12" fmla="*/ 0 w 8"/>
                <a:gd name="T13" fmla="*/ 0 h 5"/>
                <a:gd name="T14" fmla="*/ 0 w 8"/>
                <a:gd name="T15" fmla="*/ 1 h 5"/>
                <a:gd name="T16" fmla="*/ 0 w 8"/>
                <a:gd name="T17" fmla="*/ 2 h 5"/>
                <a:gd name="T18" fmla="*/ 0 w 8"/>
                <a:gd name="T19" fmla="*/ 3 h 5"/>
                <a:gd name="T20" fmla="*/ 2 w 8"/>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2" y="4"/>
                  </a:moveTo>
                  <a:lnTo>
                    <a:pt x="2" y="4"/>
                  </a:lnTo>
                  <a:cubicBezTo>
                    <a:pt x="3" y="5"/>
                    <a:pt x="3" y="5"/>
                    <a:pt x="3" y="5"/>
                  </a:cubicBezTo>
                  <a:cubicBezTo>
                    <a:pt x="3" y="5"/>
                    <a:pt x="7" y="5"/>
                    <a:pt x="8" y="5"/>
                  </a:cubicBezTo>
                  <a:lnTo>
                    <a:pt x="8" y="5"/>
                  </a:lnTo>
                  <a:cubicBezTo>
                    <a:pt x="8" y="5"/>
                    <a:pt x="8" y="5"/>
                    <a:pt x="8" y="5"/>
                  </a:cubicBezTo>
                  <a:cubicBezTo>
                    <a:pt x="5" y="3"/>
                    <a:pt x="0" y="0"/>
                    <a:pt x="0" y="0"/>
                  </a:cubicBezTo>
                  <a:cubicBezTo>
                    <a:pt x="0" y="0"/>
                    <a:pt x="0" y="1"/>
                    <a:pt x="0" y="1"/>
                  </a:cubicBezTo>
                  <a:lnTo>
                    <a:pt x="0" y="2"/>
                  </a:lnTo>
                  <a:cubicBezTo>
                    <a:pt x="0" y="2"/>
                    <a:pt x="0" y="3"/>
                    <a:pt x="0" y="3"/>
                  </a:cubicBezTo>
                  <a:cubicBezTo>
                    <a:pt x="1" y="4"/>
                    <a:pt x="2" y="4"/>
                    <a:pt x="2" y="4"/>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2" name="Freeform 83"/>
            <p:cNvSpPr>
              <a:spLocks/>
            </p:cNvSpPr>
            <p:nvPr/>
          </p:nvSpPr>
          <p:spPr bwMode="auto">
            <a:xfrm>
              <a:off x="4645025" y="1239838"/>
              <a:ext cx="4763" cy="9525"/>
            </a:xfrm>
            <a:custGeom>
              <a:avLst/>
              <a:gdLst>
                <a:gd name="T0" fmla="*/ 4 w 5"/>
                <a:gd name="T1" fmla="*/ 10 h 11"/>
                <a:gd name="T2" fmla="*/ 4 w 5"/>
                <a:gd name="T3" fmla="*/ 10 h 11"/>
                <a:gd name="T4" fmla="*/ 4 w 5"/>
                <a:gd name="T5" fmla="*/ 10 h 11"/>
                <a:gd name="T6" fmla="*/ 4 w 5"/>
                <a:gd name="T7" fmla="*/ 10 h 11"/>
                <a:gd name="T8" fmla="*/ 3 w 5"/>
                <a:gd name="T9" fmla="*/ 0 h 11"/>
                <a:gd name="T10" fmla="*/ 2 w 5"/>
                <a:gd name="T11" fmla="*/ 0 h 11"/>
                <a:gd name="T12" fmla="*/ 0 w 5"/>
                <a:gd name="T13" fmla="*/ 2 h 11"/>
                <a:gd name="T14" fmla="*/ 0 w 5"/>
                <a:gd name="T15" fmla="*/ 4 h 11"/>
                <a:gd name="T16" fmla="*/ 4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4" y="10"/>
                  </a:moveTo>
                  <a:lnTo>
                    <a:pt x="4" y="10"/>
                  </a:lnTo>
                  <a:cubicBezTo>
                    <a:pt x="4" y="11"/>
                    <a:pt x="4" y="10"/>
                    <a:pt x="4" y="10"/>
                  </a:cubicBezTo>
                  <a:cubicBezTo>
                    <a:pt x="4" y="10"/>
                    <a:pt x="4" y="10"/>
                    <a:pt x="4" y="10"/>
                  </a:cubicBezTo>
                  <a:cubicBezTo>
                    <a:pt x="5" y="2"/>
                    <a:pt x="3" y="0"/>
                    <a:pt x="3" y="0"/>
                  </a:cubicBezTo>
                  <a:cubicBezTo>
                    <a:pt x="3" y="0"/>
                    <a:pt x="2" y="0"/>
                    <a:pt x="2" y="0"/>
                  </a:cubicBezTo>
                  <a:cubicBezTo>
                    <a:pt x="1" y="0"/>
                    <a:pt x="0" y="2"/>
                    <a:pt x="0" y="2"/>
                  </a:cubicBezTo>
                  <a:cubicBezTo>
                    <a:pt x="0" y="3"/>
                    <a:pt x="0" y="4"/>
                    <a:pt x="0" y="4"/>
                  </a:cubicBezTo>
                  <a:cubicBezTo>
                    <a:pt x="1" y="6"/>
                    <a:pt x="3" y="10"/>
                    <a:pt x="4" y="1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3" name="Freeform 84"/>
            <p:cNvSpPr>
              <a:spLocks/>
            </p:cNvSpPr>
            <p:nvPr/>
          </p:nvSpPr>
          <p:spPr bwMode="auto">
            <a:xfrm>
              <a:off x="4648200" y="1239838"/>
              <a:ext cx="4763" cy="9525"/>
            </a:xfrm>
            <a:custGeom>
              <a:avLst/>
              <a:gdLst>
                <a:gd name="T0" fmla="*/ 1 w 5"/>
                <a:gd name="T1" fmla="*/ 10 h 11"/>
                <a:gd name="T2" fmla="*/ 1 w 5"/>
                <a:gd name="T3" fmla="*/ 10 h 11"/>
                <a:gd name="T4" fmla="*/ 1 w 5"/>
                <a:gd name="T5" fmla="*/ 10 h 11"/>
                <a:gd name="T6" fmla="*/ 5 w 5"/>
                <a:gd name="T7" fmla="*/ 4 h 11"/>
                <a:gd name="T8" fmla="*/ 5 w 5"/>
                <a:gd name="T9" fmla="*/ 2 h 11"/>
                <a:gd name="T10" fmla="*/ 3 w 5"/>
                <a:gd name="T11" fmla="*/ 0 h 11"/>
                <a:gd name="T12" fmla="*/ 2 w 5"/>
                <a:gd name="T13" fmla="*/ 0 h 11"/>
                <a:gd name="T14" fmla="*/ 1 w 5"/>
                <a:gd name="T15" fmla="*/ 10 h 11"/>
                <a:gd name="T16" fmla="*/ 1 w 5"/>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1" y="10"/>
                  </a:moveTo>
                  <a:lnTo>
                    <a:pt x="1" y="10"/>
                  </a:lnTo>
                  <a:cubicBezTo>
                    <a:pt x="1" y="11"/>
                    <a:pt x="1" y="10"/>
                    <a:pt x="1" y="10"/>
                  </a:cubicBezTo>
                  <a:cubicBezTo>
                    <a:pt x="2" y="10"/>
                    <a:pt x="4" y="6"/>
                    <a:pt x="5" y="4"/>
                  </a:cubicBezTo>
                  <a:cubicBezTo>
                    <a:pt x="5" y="4"/>
                    <a:pt x="5" y="2"/>
                    <a:pt x="5" y="2"/>
                  </a:cubicBezTo>
                  <a:cubicBezTo>
                    <a:pt x="5" y="2"/>
                    <a:pt x="4" y="0"/>
                    <a:pt x="3" y="0"/>
                  </a:cubicBezTo>
                  <a:cubicBezTo>
                    <a:pt x="3" y="0"/>
                    <a:pt x="2" y="0"/>
                    <a:pt x="2" y="0"/>
                  </a:cubicBezTo>
                  <a:cubicBezTo>
                    <a:pt x="2" y="0"/>
                    <a:pt x="0" y="2"/>
                    <a:pt x="1" y="10"/>
                  </a:cubicBezTo>
                  <a:cubicBezTo>
                    <a:pt x="1" y="10"/>
                    <a:pt x="1" y="10"/>
                    <a:pt x="1" y="1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4" name="Freeform 85"/>
            <p:cNvSpPr>
              <a:spLocks/>
            </p:cNvSpPr>
            <p:nvPr/>
          </p:nvSpPr>
          <p:spPr bwMode="auto">
            <a:xfrm>
              <a:off x="4649788" y="1250950"/>
              <a:ext cx="6350" cy="3175"/>
            </a:xfrm>
            <a:custGeom>
              <a:avLst/>
              <a:gdLst>
                <a:gd name="T0" fmla="*/ 0 w 6"/>
                <a:gd name="T1" fmla="*/ 0 h 3"/>
                <a:gd name="T2" fmla="*/ 0 w 6"/>
                <a:gd name="T3" fmla="*/ 0 h 3"/>
                <a:gd name="T4" fmla="*/ 0 w 6"/>
                <a:gd name="T5" fmla="*/ 0 h 3"/>
                <a:gd name="T6" fmla="*/ 3 w 6"/>
                <a:gd name="T7" fmla="*/ 2 h 3"/>
                <a:gd name="T8" fmla="*/ 6 w 6"/>
                <a:gd name="T9" fmla="*/ 0 h 3"/>
                <a:gd name="T10" fmla="*/ 0 w 6"/>
                <a:gd name="T11" fmla="*/ 0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0" y="0"/>
                  </a:moveTo>
                  <a:lnTo>
                    <a:pt x="0" y="0"/>
                  </a:lnTo>
                  <a:lnTo>
                    <a:pt x="0" y="0"/>
                  </a:lnTo>
                  <a:cubicBezTo>
                    <a:pt x="1" y="1"/>
                    <a:pt x="3" y="2"/>
                    <a:pt x="3" y="2"/>
                  </a:cubicBezTo>
                  <a:cubicBezTo>
                    <a:pt x="3" y="2"/>
                    <a:pt x="5" y="3"/>
                    <a:pt x="6" y="0"/>
                  </a:cubicBezTo>
                  <a:lnTo>
                    <a:pt x="0" y="0"/>
                  </a:lnTo>
                  <a:cubicBezTo>
                    <a:pt x="0" y="0"/>
                    <a:pt x="0" y="0"/>
                    <a:pt x="0"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5" name="Freeform 86"/>
            <p:cNvSpPr>
              <a:spLocks/>
            </p:cNvSpPr>
            <p:nvPr/>
          </p:nvSpPr>
          <p:spPr bwMode="auto">
            <a:xfrm>
              <a:off x="4649788" y="1246188"/>
              <a:ext cx="7938" cy="4763"/>
            </a:xfrm>
            <a:custGeom>
              <a:avLst/>
              <a:gdLst>
                <a:gd name="T0" fmla="*/ 0 w 8"/>
                <a:gd name="T1" fmla="*/ 5 h 5"/>
                <a:gd name="T2" fmla="*/ 0 w 8"/>
                <a:gd name="T3" fmla="*/ 5 h 5"/>
                <a:gd name="T4" fmla="*/ 0 w 8"/>
                <a:gd name="T5" fmla="*/ 5 h 5"/>
                <a:gd name="T6" fmla="*/ 5 w 8"/>
                <a:gd name="T7" fmla="*/ 5 h 5"/>
                <a:gd name="T8" fmla="*/ 6 w 8"/>
                <a:gd name="T9" fmla="*/ 4 h 5"/>
                <a:gd name="T10" fmla="*/ 8 w 8"/>
                <a:gd name="T11" fmla="*/ 3 h 5"/>
                <a:gd name="T12" fmla="*/ 8 w 8"/>
                <a:gd name="T13" fmla="*/ 1 h 5"/>
                <a:gd name="T14" fmla="*/ 8 w 8"/>
                <a:gd name="T15" fmla="*/ 1 h 5"/>
                <a:gd name="T16" fmla="*/ 8 w 8"/>
                <a:gd name="T17" fmla="*/ 0 h 5"/>
                <a:gd name="T18" fmla="*/ 0 w 8"/>
                <a:gd name="T19" fmla="*/ 5 h 5"/>
                <a:gd name="T20" fmla="*/ 0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5"/>
                  </a:moveTo>
                  <a:lnTo>
                    <a:pt x="0" y="5"/>
                  </a:lnTo>
                  <a:cubicBezTo>
                    <a:pt x="0" y="5"/>
                    <a:pt x="0" y="5"/>
                    <a:pt x="0" y="5"/>
                  </a:cubicBezTo>
                  <a:cubicBezTo>
                    <a:pt x="1" y="5"/>
                    <a:pt x="5" y="5"/>
                    <a:pt x="5" y="5"/>
                  </a:cubicBezTo>
                  <a:cubicBezTo>
                    <a:pt x="5" y="5"/>
                    <a:pt x="5" y="5"/>
                    <a:pt x="6" y="4"/>
                  </a:cubicBezTo>
                  <a:cubicBezTo>
                    <a:pt x="6" y="4"/>
                    <a:pt x="7" y="4"/>
                    <a:pt x="8" y="3"/>
                  </a:cubicBezTo>
                  <a:cubicBezTo>
                    <a:pt x="8" y="3"/>
                    <a:pt x="8" y="2"/>
                    <a:pt x="8" y="1"/>
                  </a:cubicBezTo>
                  <a:lnTo>
                    <a:pt x="8" y="1"/>
                  </a:lnTo>
                  <a:cubicBezTo>
                    <a:pt x="8" y="1"/>
                    <a:pt x="8" y="0"/>
                    <a:pt x="8" y="0"/>
                  </a:cubicBezTo>
                  <a:cubicBezTo>
                    <a:pt x="8" y="0"/>
                    <a:pt x="3" y="3"/>
                    <a:pt x="0" y="5"/>
                  </a:cubicBezTo>
                  <a:cubicBezTo>
                    <a:pt x="0" y="5"/>
                    <a:pt x="0" y="5"/>
                    <a:pt x="0" y="5"/>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6" name="Freeform 87"/>
            <p:cNvSpPr>
              <a:spLocks/>
            </p:cNvSpPr>
            <p:nvPr/>
          </p:nvSpPr>
          <p:spPr bwMode="auto">
            <a:xfrm>
              <a:off x="4649788" y="1241425"/>
              <a:ext cx="6350" cy="7938"/>
            </a:xfrm>
            <a:custGeom>
              <a:avLst/>
              <a:gdLst>
                <a:gd name="T0" fmla="*/ 0 w 7"/>
                <a:gd name="T1" fmla="*/ 9 h 9"/>
                <a:gd name="T2" fmla="*/ 0 w 7"/>
                <a:gd name="T3" fmla="*/ 9 h 9"/>
                <a:gd name="T4" fmla="*/ 0 w 7"/>
                <a:gd name="T5" fmla="*/ 9 h 9"/>
                <a:gd name="T6" fmla="*/ 6 w 7"/>
                <a:gd name="T7" fmla="*/ 5 h 9"/>
                <a:gd name="T8" fmla="*/ 7 w 7"/>
                <a:gd name="T9" fmla="*/ 3 h 9"/>
                <a:gd name="T10" fmla="*/ 5 w 7"/>
                <a:gd name="T11" fmla="*/ 0 h 9"/>
                <a:gd name="T12" fmla="*/ 0 w 7"/>
                <a:gd name="T13" fmla="*/ 9 h 9"/>
                <a:gd name="T14" fmla="*/ 0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0" y="9"/>
                  </a:moveTo>
                  <a:lnTo>
                    <a:pt x="0" y="9"/>
                  </a:lnTo>
                  <a:cubicBezTo>
                    <a:pt x="0" y="9"/>
                    <a:pt x="0" y="9"/>
                    <a:pt x="0" y="9"/>
                  </a:cubicBezTo>
                  <a:cubicBezTo>
                    <a:pt x="1" y="9"/>
                    <a:pt x="4" y="7"/>
                    <a:pt x="6" y="5"/>
                  </a:cubicBezTo>
                  <a:cubicBezTo>
                    <a:pt x="6" y="5"/>
                    <a:pt x="7" y="5"/>
                    <a:pt x="7" y="3"/>
                  </a:cubicBezTo>
                  <a:cubicBezTo>
                    <a:pt x="7" y="2"/>
                    <a:pt x="5" y="0"/>
                    <a:pt x="5" y="0"/>
                  </a:cubicBezTo>
                  <a:cubicBezTo>
                    <a:pt x="5" y="0"/>
                    <a:pt x="2" y="4"/>
                    <a:pt x="0" y="9"/>
                  </a:cubicBezTo>
                  <a:cubicBezTo>
                    <a:pt x="0" y="9"/>
                    <a:pt x="0" y="9"/>
                    <a:pt x="0" y="9"/>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7" name="Freeform 88"/>
            <p:cNvSpPr>
              <a:spLocks/>
            </p:cNvSpPr>
            <p:nvPr/>
          </p:nvSpPr>
          <p:spPr bwMode="auto">
            <a:xfrm>
              <a:off x="5246688" y="1128713"/>
              <a:ext cx="11113" cy="9525"/>
            </a:xfrm>
            <a:custGeom>
              <a:avLst/>
              <a:gdLst>
                <a:gd name="T0" fmla="*/ 8 w 10"/>
                <a:gd name="T1" fmla="*/ 4 h 10"/>
                <a:gd name="T2" fmla="*/ 8 w 10"/>
                <a:gd name="T3" fmla="*/ 4 h 10"/>
                <a:gd name="T4" fmla="*/ 3 w 10"/>
                <a:gd name="T5" fmla="*/ 4 h 10"/>
                <a:gd name="T6" fmla="*/ 3 w 10"/>
                <a:gd name="T7" fmla="*/ 0 h 10"/>
                <a:gd name="T8" fmla="*/ 0 w 10"/>
                <a:gd name="T9" fmla="*/ 0 h 10"/>
                <a:gd name="T10" fmla="*/ 0 w 10"/>
                <a:gd name="T11" fmla="*/ 10 h 10"/>
                <a:gd name="T12" fmla="*/ 3 w 10"/>
                <a:gd name="T13" fmla="*/ 10 h 10"/>
                <a:gd name="T14" fmla="*/ 3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3" y="4"/>
                  </a:lnTo>
                  <a:lnTo>
                    <a:pt x="3" y="0"/>
                  </a:lnTo>
                  <a:lnTo>
                    <a:pt x="0" y="0"/>
                  </a:lnTo>
                  <a:lnTo>
                    <a:pt x="0" y="10"/>
                  </a:lnTo>
                  <a:lnTo>
                    <a:pt x="3" y="10"/>
                  </a:lnTo>
                  <a:lnTo>
                    <a:pt x="3" y="6"/>
                  </a:lnTo>
                  <a:lnTo>
                    <a:pt x="8" y="6"/>
                  </a:lnTo>
                  <a:lnTo>
                    <a:pt x="8" y="10"/>
                  </a:lnTo>
                  <a:lnTo>
                    <a:pt x="10" y="10"/>
                  </a:lnTo>
                  <a:lnTo>
                    <a:pt x="10" y="0"/>
                  </a:lnTo>
                  <a:lnTo>
                    <a:pt x="8" y="0"/>
                  </a:lnTo>
                  <a:lnTo>
                    <a:pt x="8" y="4"/>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8" name="Freeform 89"/>
            <p:cNvSpPr>
              <a:spLocks/>
            </p:cNvSpPr>
            <p:nvPr/>
          </p:nvSpPr>
          <p:spPr bwMode="auto">
            <a:xfrm>
              <a:off x="5259388" y="1128713"/>
              <a:ext cx="9525" cy="9525"/>
            </a:xfrm>
            <a:custGeom>
              <a:avLst/>
              <a:gdLst>
                <a:gd name="T0" fmla="*/ 8 w 10"/>
                <a:gd name="T1" fmla="*/ 6 h 10"/>
                <a:gd name="T2" fmla="*/ 8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8 w 10"/>
                <a:gd name="T25" fmla="*/ 0 h 10"/>
                <a:gd name="T26" fmla="*/ 8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6"/>
                  </a:moveTo>
                  <a:lnTo>
                    <a:pt x="8" y="6"/>
                  </a:lnTo>
                  <a:cubicBezTo>
                    <a:pt x="8" y="8"/>
                    <a:pt x="7" y="8"/>
                    <a:pt x="5" y="8"/>
                  </a:cubicBezTo>
                  <a:cubicBezTo>
                    <a:pt x="3" y="8"/>
                    <a:pt x="2" y="8"/>
                    <a:pt x="2" y="6"/>
                  </a:cubicBezTo>
                  <a:lnTo>
                    <a:pt x="2" y="0"/>
                  </a:lnTo>
                  <a:lnTo>
                    <a:pt x="0" y="0"/>
                  </a:lnTo>
                  <a:lnTo>
                    <a:pt x="0" y="6"/>
                  </a:lnTo>
                  <a:cubicBezTo>
                    <a:pt x="0" y="7"/>
                    <a:pt x="0" y="8"/>
                    <a:pt x="1" y="9"/>
                  </a:cubicBezTo>
                  <a:cubicBezTo>
                    <a:pt x="2" y="10"/>
                    <a:pt x="3" y="10"/>
                    <a:pt x="5" y="10"/>
                  </a:cubicBezTo>
                  <a:cubicBezTo>
                    <a:pt x="7" y="10"/>
                    <a:pt x="8" y="10"/>
                    <a:pt x="9" y="9"/>
                  </a:cubicBezTo>
                  <a:cubicBezTo>
                    <a:pt x="10" y="8"/>
                    <a:pt x="10" y="7"/>
                    <a:pt x="10" y="6"/>
                  </a:cubicBezTo>
                  <a:lnTo>
                    <a:pt x="10" y="0"/>
                  </a:lnTo>
                  <a:lnTo>
                    <a:pt x="8" y="0"/>
                  </a:lnTo>
                  <a:lnTo>
                    <a:pt x="8" y="6"/>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89" name="Freeform 90"/>
            <p:cNvSpPr>
              <a:spLocks noEditPoints="1"/>
            </p:cNvSpPr>
            <p:nvPr/>
          </p:nvSpPr>
          <p:spPr bwMode="auto">
            <a:xfrm>
              <a:off x="5268913" y="1128713"/>
              <a:ext cx="11113" cy="9525"/>
            </a:xfrm>
            <a:custGeom>
              <a:avLst/>
              <a:gdLst>
                <a:gd name="T0" fmla="*/ 5 w 12"/>
                <a:gd name="T1" fmla="*/ 6 h 10"/>
                <a:gd name="T2" fmla="*/ 5 w 12"/>
                <a:gd name="T3" fmla="*/ 6 h 10"/>
                <a:gd name="T4" fmla="*/ 6 w 12"/>
                <a:gd name="T5" fmla="*/ 2 h 10"/>
                <a:gd name="T6" fmla="*/ 8 w 12"/>
                <a:gd name="T7" fmla="*/ 6 h 10"/>
                <a:gd name="T8" fmla="*/ 5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9 w 12"/>
                <a:gd name="T21" fmla="*/ 8 h 10"/>
                <a:gd name="T22" fmla="*/ 10 w 12"/>
                <a:gd name="T23" fmla="*/ 10 h 10"/>
                <a:gd name="T24" fmla="*/ 12 w 12"/>
                <a:gd name="T25" fmla="*/ 10 h 10"/>
                <a:gd name="T26" fmla="*/ 8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5" y="6"/>
                  </a:moveTo>
                  <a:lnTo>
                    <a:pt x="5" y="6"/>
                  </a:lnTo>
                  <a:lnTo>
                    <a:pt x="6" y="2"/>
                  </a:lnTo>
                  <a:lnTo>
                    <a:pt x="8" y="6"/>
                  </a:lnTo>
                  <a:lnTo>
                    <a:pt x="5" y="6"/>
                  </a:lnTo>
                  <a:close/>
                  <a:moveTo>
                    <a:pt x="5" y="0"/>
                  </a:moveTo>
                  <a:lnTo>
                    <a:pt x="5" y="0"/>
                  </a:lnTo>
                  <a:lnTo>
                    <a:pt x="0" y="10"/>
                  </a:lnTo>
                  <a:lnTo>
                    <a:pt x="3" y="10"/>
                  </a:lnTo>
                  <a:lnTo>
                    <a:pt x="4" y="8"/>
                  </a:lnTo>
                  <a:lnTo>
                    <a:pt x="9" y="8"/>
                  </a:lnTo>
                  <a:lnTo>
                    <a:pt x="10" y="10"/>
                  </a:lnTo>
                  <a:lnTo>
                    <a:pt x="12" y="10"/>
                  </a:lnTo>
                  <a:lnTo>
                    <a:pt x="8" y="0"/>
                  </a:lnTo>
                  <a:lnTo>
                    <a:pt x="5" y="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0" name="Freeform 91"/>
            <p:cNvSpPr>
              <a:spLocks/>
            </p:cNvSpPr>
            <p:nvPr/>
          </p:nvSpPr>
          <p:spPr bwMode="auto">
            <a:xfrm>
              <a:off x="5278438" y="112871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4 w 17"/>
                <a:gd name="T15" fmla="*/ 10 h 10"/>
                <a:gd name="T16" fmla="*/ 6 w 17"/>
                <a:gd name="T17" fmla="*/ 10 h 10"/>
                <a:gd name="T18" fmla="*/ 9 w 17"/>
                <a:gd name="T19" fmla="*/ 2 h 10"/>
                <a:gd name="T20" fmla="*/ 11 w 17"/>
                <a:gd name="T21" fmla="*/ 10 h 10"/>
                <a:gd name="T22" fmla="*/ 14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4" y="10"/>
                  </a:lnTo>
                  <a:lnTo>
                    <a:pt x="6" y="10"/>
                  </a:lnTo>
                  <a:lnTo>
                    <a:pt x="9" y="2"/>
                  </a:lnTo>
                  <a:lnTo>
                    <a:pt x="11" y="10"/>
                  </a:lnTo>
                  <a:lnTo>
                    <a:pt x="14" y="10"/>
                  </a:lnTo>
                  <a:lnTo>
                    <a:pt x="17" y="0"/>
                  </a:lnTo>
                  <a:lnTo>
                    <a:pt x="15" y="0"/>
                  </a:lnTo>
                  <a:lnTo>
                    <a:pt x="12" y="8"/>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1" name="Freeform 92"/>
            <p:cNvSpPr>
              <a:spLocks/>
            </p:cNvSpPr>
            <p:nvPr/>
          </p:nvSpPr>
          <p:spPr bwMode="auto">
            <a:xfrm>
              <a:off x="5295900" y="1128713"/>
              <a:ext cx="9525" cy="9525"/>
            </a:xfrm>
            <a:custGeom>
              <a:avLst/>
              <a:gdLst>
                <a:gd name="T0" fmla="*/ 0 w 9"/>
                <a:gd name="T1" fmla="*/ 5 h 10"/>
                <a:gd name="T2" fmla="*/ 0 w 9"/>
                <a:gd name="T3" fmla="*/ 5 h 10"/>
                <a:gd name="T4" fmla="*/ 1 w 9"/>
                <a:gd name="T5" fmla="*/ 9 h 10"/>
                <a:gd name="T6" fmla="*/ 5 w 9"/>
                <a:gd name="T7" fmla="*/ 10 h 10"/>
                <a:gd name="T8" fmla="*/ 9 w 9"/>
                <a:gd name="T9" fmla="*/ 10 h 10"/>
                <a:gd name="T10" fmla="*/ 9 w 9"/>
                <a:gd name="T11" fmla="*/ 8 h 10"/>
                <a:gd name="T12" fmla="*/ 5 w 9"/>
                <a:gd name="T13" fmla="*/ 8 h 10"/>
                <a:gd name="T14" fmla="*/ 2 w 9"/>
                <a:gd name="T15" fmla="*/ 6 h 10"/>
                <a:gd name="T16" fmla="*/ 9 w 9"/>
                <a:gd name="T17" fmla="*/ 6 h 10"/>
                <a:gd name="T18" fmla="*/ 9 w 9"/>
                <a:gd name="T19" fmla="*/ 4 h 10"/>
                <a:gd name="T20" fmla="*/ 2 w 9"/>
                <a:gd name="T21" fmla="*/ 4 h 10"/>
                <a:gd name="T22" fmla="*/ 5 w 9"/>
                <a:gd name="T23" fmla="*/ 2 h 10"/>
                <a:gd name="T24" fmla="*/ 9 w 9"/>
                <a:gd name="T25" fmla="*/ 2 h 10"/>
                <a:gd name="T26" fmla="*/ 9 w 9"/>
                <a:gd name="T27" fmla="*/ 0 h 10"/>
                <a:gd name="T28" fmla="*/ 5 w 9"/>
                <a:gd name="T29" fmla="*/ 0 h 10"/>
                <a:gd name="T30" fmla="*/ 0 w 9"/>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0" y="5"/>
                  </a:moveTo>
                  <a:lnTo>
                    <a:pt x="0" y="5"/>
                  </a:lnTo>
                  <a:cubicBezTo>
                    <a:pt x="0" y="7"/>
                    <a:pt x="0" y="8"/>
                    <a:pt x="1" y="9"/>
                  </a:cubicBezTo>
                  <a:cubicBezTo>
                    <a:pt x="3" y="10"/>
                    <a:pt x="4" y="10"/>
                    <a:pt x="5" y="10"/>
                  </a:cubicBezTo>
                  <a:lnTo>
                    <a:pt x="9" y="10"/>
                  </a:lnTo>
                  <a:lnTo>
                    <a:pt x="9" y="8"/>
                  </a:lnTo>
                  <a:lnTo>
                    <a:pt x="5" y="8"/>
                  </a:lnTo>
                  <a:cubicBezTo>
                    <a:pt x="3" y="8"/>
                    <a:pt x="2" y="8"/>
                    <a:pt x="2" y="6"/>
                  </a:cubicBezTo>
                  <a:lnTo>
                    <a:pt x="9" y="6"/>
                  </a:lnTo>
                  <a:lnTo>
                    <a:pt x="9" y="4"/>
                  </a:lnTo>
                  <a:lnTo>
                    <a:pt x="2" y="4"/>
                  </a:lnTo>
                  <a:cubicBezTo>
                    <a:pt x="2" y="2"/>
                    <a:pt x="3" y="2"/>
                    <a:pt x="5" y="2"/>
                  </a:cubicBezTo>
                  <a:lnTo>
                    <a:pt x="9" y="2"/>
                  </a:lnTo>
                  <a:lnTo>
                    <a:pt x="9" y="0"/>
                  </a:lnTo>
                  <a:lnTo>
                    <a:pt x="5" y="0"/>
                  </a:lnTo>
                  <a:cubicBezTo>
                    <a:pt x="1" y="0"/>
                    <a:pt x="0" y="1"/>
                    <a:pt x="0" y="5"/>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2" name="Freeform 93"/>
            <p:cNvSpPr>
              <a:spLocks/>
            </p:cNvSpPr>
            <p:nvPr/>
          </p:nvSpPr>
          <p:spPr bwMode="auto">
            <a:xfrm>
              <a:off x="5307013" y="112871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3" name="Freeform 94"/>
            <p:cNvSpPr>
              <a:spLocks/>
            </p:cNvSpPr>
            <p:nvPr/>
          </p:nvSpPr>
          <p:spPr bwMode="auto">
            <a:xfrm>
              <a:off x="5213350" y="1123950"/>
              <a:ext cx="11113" cy="14288"/>
            </a:xfrm>
            <a:custGeom>
              <a:avLst/>
              <a:gdLst>
                <a:gd name="T0" fmla="*/ 0 w 12"/>
                <a:gd name="T1" fmla="*/ 6 h 15"/>
                <a:gd name="T2" fmla="*/ 0 w 12"/>
                <a:gd name="T3" fmla="*/ 6 h 15"/>
                <a:gd name="T4" fmla="*/ 2 w 12"/>
                <a:gd name="T5" fmla="*/ 9 h 15"/>
                <a:gd name="T6" fmla="*/ 11 w 12"/>
                <a:gd name="T7" fmla="*/ 15 h 15"/>
                <a:gd name="T8" fmla="*/ 12 w 12"/>
                <a:gd name="T9" fmla="*/ 15 h 15"/>
                <a:gd name="T10" fmla="*/ 12 w 12"/>
                <a:gd name="T11" fmla="*/ 15 h 15"/>
                <a:gd name="T12" fmla="*/ 3 w 12"/>
                <a:gd name="T13" fmla="*/ 0 h 15"/>
                <a:gd name="T14" fmla="*/ 0 w 12"/>
                <a:gd name="T15" fmla="*/ 6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0" y="6"/>
                  </a:moveTo>
                  <a:lnTo>
                    <a:pt x="0" y="6"/>
                  </a:lnTo>
                  <a:cubicBezTo>
                    <a:pt x="0" y="8"/>
                    <a:pt x="2" y="9"/>
                    <a:pt x="2" y="9"/>
                  </a:cubicBezTo>
                  <a:cubicBezTo>
                    <a:pt x="4" y="11"/>
                    <a:pt x="10" y="14"/>
                    <a:pt x="11" y="15"/>
                  </a:cubicBezTo>
                  <a:cubicBezTo>
                    <a:pt x="11" y="15"/>
                    <a:pt x="12" y="15"/>
                    <a:pt x="12" y="15"/>
                  </a:cubicBezTo>
                  <a:cubicBezTo>
                    <a:pt x="12" y="15"/>
                    <a:pt x="12" y="15"/>
                    <a:pt x="12" y="15"/>
                  </a:cubicBezTo>
                  <a:cubicBezTo>
                    <a:pt x="8" y="6"/>
                    <a:pt x="3" y="0"/>
                    <a:pt x="3" y="0"/>
                  </a:cubicBezTo>
                  <a:cubicBezTo>
                    <a:pt x="3" y="0"/>
                    <a:pt x="0" y="3"/>
                    <a:pt x="0" y="6"/>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4" name="Freeform 95"/>
            <p:cNvSpPr>
              <a:spLocks/>
            </p:cNvSpPr>
            <p:nvPr/>
          </p:nvSpPr>
          <p:spPr bwMode="auto">
            <a:xfrm>
              <a:off x="5213350" y="1139825"/>
              <a:ext cx="9525" cy="3175"/>
            </a:xfrm>
            <a:custGeom>
              <a:avLst/>
              <a:gdLst>
                <a:gd name="T0" fmla="*/ 10 w 10"/>
                <a:gd name="T1" fmla="*/ 0 h 3"/>
                <a:gd name="T2" fmla="*/ 10 w 10"/>
                <a:gd name="T3" fmla="*/ 0 h 3"/>
                <a:gd name="T4" fmla="*/ 0 w 10"/>
                <a:gd name="T5" fmla="*/ 0 h 3"/>
                <a:gd name="T6" fmla="*/ 4 w 10"/>
                <a:gd name="T7" fmla="*/ 3 h 3"/>
                <a:gd name="T8" fmla="*/ 10 w 10"/>
                <a:gd name="T9" fmla="*/ 0 h 3"/>
                <a:gd name="T10" fmla="*/ 10 w 10"/>
                <a:gd name="T11" fmla="*/ 0 h 3"/>
                <a:gd name="T12" fmla="*/ 10 w 10"/>
                <a:gd name="T13" fmla="*/ 0 h 3"/>
                <a:gd name="T14" fmla="*/ 10 w 10"/>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10" y="0"/>
                  </a:moveTo>
                  <a:lnTo>
                    <a:pt x="10" y="0"/>
                  </a:lnTo>
                  <a:lnTo>
                    <a:pt x="0" y="0"/>
                  </a:lnTo>
                  <a:cubicBezTo>
                    <a:pt x="1" y="2"/>
                    <a:pt x="3" y="3"/>
                    <a:pt x="4" y="3"/>
                  </a:cubicBezTo>
                  <a:cubicBezTo>
                    <a:pt x="6" y="3"/>
                    <a:pt x="9" y="1"/>
                    <a:pt x="10" y="0"/>
                  </a:cubicBezTo>
                  <a:lnTo>
                    <a:pt x="10" y="0"/>
                  </a:lnTo>
                  <a:cubicBezTo>
                    <a:pt x="10" y="0"/>
                    <a:pt x="10" y="0"/>
                    <a:pt x="10" y="0"/>
                  </a:cubicBezTo>
                  <a:cubicBezTo>
                    <a:pt x="10" y="0"/>
                    <a:pt x="10" y="0"/>
                    <a:pt x="10"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5" name="Freeform 96"/>
            <p:cNvSpPr>
              <a:spLocks/>
            </p:cNvSpPr>
            <p:nvPr/>
          </p:nvSpPr>
          <p:spPr bwMode="auto">
            <a:xfrm>
              <a:off x="5210175" y="1131888"/>
              <a:ext cx="12700" cy="6350"/>
            </a:xfrm>
            <a:custGeom>
              <a:avLst/>
              <a:gdLst>
                <a:gd name="T0" fmla="*/ 1 w 14"/>
                <a:gd name="T1" fmla="*/ 0 h 8"/>
                <a:gd name="T2" fmla="*/ 1 w 14"/>
                <a:gd name="T3" fmla="*/ 0 h 8"/>
                <a:gd name="T4" fmla="*/ 1 w 14"/>
                <a:gd name="T5" fmla="*/ 5 h 8"/>
                <a:gd name="T6" fmla="*/ 4 w 14"/>
                <a:gd name="T7" fmla="*/ 8 h 8"/>
                <a:gd name="T8" fmla="*/ 6 w 14"/>
                <a:gd name="T9" fmla="*/ 8 h 8"/>
                <a:gd name="T10" fmla="*/ 14 w 14"/>
                <a:gd name="T11" fmla="*/ 8 h 8"/>
                <a:gd name="T12" fmla="*/ 14 w 14"/>
                <a:gd name="T13" fmla="*/ 8 h 8"/>
                <a:gd name="T14" fmla="*/ 14 w 14"/>
                <a:gd name="T15" fmla="*/ 8 h 8"/>
                <a:gd name="T16" fmla="*/ 1 w 1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0"/>
                  </a:moveTo>
                  <a:lnTo>
                    <a:pt x="1" y="0"/>
                  </a:lnTo>
                  <a:cubicBezTo>
                    <a:pt x="0" y="3"/>
                    <a:pt x="1" y="5"/>
                    <a:pt x="1" y="5"/>
                  </a:cubicBezTo>
                  <a:cubicBezTo>
                    <a:pt x="2" y="7"/>
                    <a:pt x="4" y="8"/>
                    <a:pt x="4" y="8"/>
                  </a:cubicBezTo>
                  <a:cubicBezTo>
                    <a:pt x="5" y="8"/>
                    <a:pt x="6" y="8"/>
                    <a:pt x="6" y="8"/>
                  </a:cubicBezTo>
                  <a:cubicBezTo>
                    <a:pt x="7" y="8"/>
                    <a:pt x="12" y="8"/>
                    <a:pt x="14" y="8"/>
                  </a:cubicBezTo>
                  <a:cubicBezTo>
                    <a:pt x="14" y="8"/>
                    <a:pt x="14" y="8"/>
                    <a:pt x="14" y="8"/>
                  </a:cubicBezTo>
                  <a:cubicBezTo>
                    <a:pt x="14" y="8"/>
                    <a:pt x="14" y="8"/>
                    <a:pt x="14" y="8"/>
                  </a:cubicBezTo>
                  <a:cubicBezTo>
                    <a:pt x="10" y="5"/>
                    <a:pt x="1" y="0"/>
                    <a:pt x="1"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6" name="Freeform 97"/>
            <p:cNvSpPr>
              <a:spLocks/>
            </p:cNvSpPr>
            <p:nvPr/>
          </p:nvSpPr>
          <p:spPr bwMode="auto">
            <a:xfrm>
              <a:off x="5218113" y="1119188"/>
              <a:ext cx="7938" cy="17463"/>
            </a:xfrm>
            <a:custGeom>
              <a:avLst/>
              <a:gdLst>
                <a:gd name="T0" fmla="*/ 4 w 8"/>
                <a:gd name="T1" fmla="*/ 0 h 18"/>
                <a:gd name="T2" fmla="*/ 4 w 8"/>
                <a:gd name="T3" fmla="*/ 0 h 18"/>
                <a:gd name="T4" fmla="*/ 1 w 8"/>
                <a:gd name="T5" fmla="*/ 3 h 18"/>
                <a:gd name="T6" fmla="*/ 1 w 8"/>
                <a:gd name="T7" fmla="*/ 6 h 18"/>
                <a:gd name="T8" fmla="*/ 7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1" y="3"/>
                    <a:pt x="1" y="3"/>
                  </a:cubicBezTo>
                  <a:cubicBezTo>
                    <a:pt x="0" y="5"/>
                    <a:pt x="1" y="6"/>
                    <a:pt x="1" y="6"/>
                  </a:cubicBezTo>
                  <a:cubicBezTo>
                    <a:pt x="2" y="10"/>
                    <a:pt x="6" y="17"/>
                    <a:pt x="7"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7" name="Freeform 98"/>
            <p:cNvSpPr>
              <a:spLocks/>
            </p:cNvSpPr>
            <p:nvPr/>
          </p:nvSpPr>
          <p:spPr bwMode="auto">
            <a:xfrm>
              <a:off x="5226050" y="1119188"/>
              <a:ext cx="6350" cy="17463"/>
            </a:xfrm>
            <a:custGeom>
              <a:avLst/>
              <a:gdLst>
                <a:gd name="T0" fmla="*/ 8 w 8"/>
                <a:gd name="T1" fmla="*/ 3 h 18"/>
                <a:gd name="T2" fmla="*/ 8 w 8"/>
                <a:gd name="T3" fmla="*/ 3 h 18"/>
                <a:gd name="T4" fmla="*/ 5 w 8"/>
                <a:gd name="T5" fmla="*/ 0 h 18"/>
                <a:gd name="T6" fmla="*/ 3 w 8"/>
                <a:gd name="T7" fmla="*/ 0 h 18"/>
                <a:gd name="T8" fmla="*/ 2 w 8"/>
                <a:gd name="T9" fmla="*/ 18 h 18"/>
                <a:gd name="T10" fmla="*/ 2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5" y="0"/>
                  </a:cubicBezTo>
                  <a:cubicBezTo>
                    <a:pt x="5" y="0"/>
                    <a:pt x="4" y="0"/>
                    <a:pt x="3" y="0"/>
                  </a:cubicBezTo>
                  <a:cubicBezTo>
                    <a:pt x="3" y="0"/>
                    <a:pt x="0" y="4"/>
                    <a:pt x="2" y="18"/>
                  </a:cubicBezTo>
                  <a:cubicBezTo>
                    <a:pt x="2" y="18"/>
                    <a:pt x="2" y="18"/>
                    <a:pt x="2"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8" name="Freeform 99"/>
            <p:cNvSpPr>
              <a:spLocks/>
            </p:cNvSpPr>
            <p:nvPr/>
          </p:nvSpPr>
          <p:spPr bwMode="auto">
            <a:xfrm>
              <a:off x="5229225" y="113982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8" y="4"/>
                    <a:pt x="10" y="0"/>
                  </a:cubicBezTo>
                  <a:lnTo>
                    <a:pt x="0" y="0"/>
                  </a:lnTo>
                  <a:cubicBezTo>
                    <a:pt x="0" y="0"/>
                    <a:pt x="0" y="0"/>
                    <a:pt x="0" y="0"/>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99" name="Freeform 100"/>
            <p:cNvSpPr>
              <a:spLocks/>
            </p:cNvSpPr>
            <p:nvPr/>
          </p:nvSpPr>
          <p:spPr bwMode="auto">
            <a:xfrm>
              <a:off x="5229225" y="1131888"/>
              <a:ext cx="12700" cy="6350"/>
            </a:xfrm>
            <a:custGeom>
              <a:avLst/>
              <a:gdLst>
                <a:gd name="T0" fmla="*/ 0 w 13"/>
                <a:gd name="T1" fmla="*/ 8 h 8"/>
                <a:gd name="T2" fmla="*/ 0 w 13"/>
                <a:gd name="T3" fmla="*/ 8 h 8"/>
                <a:gd name="T4" fmla="*/ 0 w 13"/>
                <a:gd name="T5" fmla="*/ 8 h 8"/>
                <a:gd name="T6" fmla="*/ 0 w 13"/>
                <a:gd name="T7" fmla="*/ 8 h 8"/>
                <a:gd name="T8" fmla="*/ 8 w 13"/>
                <a:gd name="T9" fmla="*/ 8 h 8"/>
                <a:gd name="T10" fmla="*/ 9 w 13"/>
                <a:gd name="T11" fmla="*/ 8 h 8"/>
                <a:gd name="T12" fmla="*/ 12 w 13"/>
                <a:gd name="T13" fmla="*/ 5 h 8"/>
                <a:gd name="T14" fmla="*/ 13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8" y="8"/>
                  </a:cubicBezTo>
                  <a:cubicBezTo>
                    <a:pt x="8" y="8"/>
                    <a:pt x="8" y="8"/>
                    <a:pt x="9" y="8"/>
                  </a:cubicBezTo>
                  <a:cubicBezTo>
                    <a:pt x="9" y="8"/>
                    <a:pt x="11" y="7"/>
                    <a:pt x="12" y="5"/>
                  </a:cubicBezTo>
                  <a:cubicBezTo>
                    <a:pt x="12" y="5"/>
                    <a:pt x="13" y="3"/>
                    <a:pt x="13" y="0"/>
                  </a:cubicBezTo>
                  <a:cubicBezTo>
                    <a:pt x="13" y="0"/>
                    <a:pt x="4" y="5"/>
                    <a:pt x="0" y="8"/>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100" name="Freeform 101"/>
            <p:cNvSpPr>
              <a:spLocks/>
            </p:cNvSpPr>
            <p:nvPr/>
          </p:nvSpPr>
          <p:spPr bwMode="auto">
            <a:xfrm>
              <a:off x="5227638" y="1123950"/>
              <a:ext cx="12700" cy="14288"/>
            </a:xfrm>
            <a:custGeom>
              <a:avLst/>
              <a:gdLst>
                <a:gd name="T0" fmla="*/ 12 w 12"/>
                <a:gd name="T1" fmla="*/ 5 h 15"/>
                <a:gd name="T2" fmla="*/ 12 w 12"/>
                <a:gd name="T3" fmla="*/ 5 h 15"/>
                <a:gd name="T4" fmla="*/ 9 w 12"/>
                <a:gd name="T5" fmla="*/ 0 h 15"/>
                <a:gd name="T6" fmla="*/ 0 w 12"/>
                <a:gd name="T7" fmla="*/ 15 h 15"/>
                <a:gd name="T8" fmla="*/ 0 w 12"/>
                <a:gd name="T9" fmla="*/ 15 h 15"/>
                <a:gd name="T10" fmla="*/ 0 w 12"/>
                <a:gd name="T11" fmla="*/ 15 h 15"/>
                <a:gd name="T12" fmla="*/ 10 w 12"/>
                <a:gd name="T13" fmla="*/ 9 h 15"/>
                <a:gd name="T14" fmla="*/ 12 w 12"/>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12" y="5"/>
                  </a:moveTo>
                  <a:lnTo>
                    <a:pt x="12" y="5"/>
                  </a:lnTo>
                  <a:cubicBezTo>
                    <a:pt x="12" y="3"/>
                    <a:pt x="9" y="0"/>
                    <a:pt x="9" y="0"/>
                  </a:cubicBezTo>
                  <a:cubicBezTo>
                    <a:pt x="9" y="0"/>
                    <a:pt x="4" y="6"/>
                    <a:pt x="0" y="15"/>
                  </a:cubicBezTo>
                  <a:cubicBezTo>
                    <a:pt x="0" y="15"/>
                    <a:pt x="0" y="15"/>
                    <a:pt x="0" y="15"/>
                  </a:cubicBezTo>
                  <a:cubicBezTo>
                    <a:pt x="0" y="15"/>
                    <a:pt x="0" y="15"/>
                    <a:pt x="0" y="15"/>
                  </a:cubicBezTo>
                  <a:cubicBezTo>
                    <a:pt x="2" y="14"/>
                    <a:pt x="7" y="11"/>
                    <a:pt x="10" y="9"/>
                  </a:cubicBezTo>
                  <a:cubicBezTo>
                    <a:pt x="10" y="9"/>
                    <a:pt x="11" y="7"/>
                    <a:pt x="12" y="5"/>
                  </a:cubicBez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sp>
          <p:nvSpPr>
            <p:cNvPr id="101" name="Freeform 102"/>
            <p:cNvSpPr>
              <a:spLocks/>
            </p:cNvSpPr>
            <p:nvPr/>
          </p:nvSpPr>
          <p:spPr bwMode="auto">
            <a:xfrm>
              <a:off x="5345113" y="1216025"/>
              <a:ext cx="15875" cy="46038"/>
            </a:xfrm>
            <a:custGeom>
              <a:avLst/>
              <a:gdLst>
                <a:gd name="T0" fmla="*/ 0 w 17"/>
                <a:gd name="T1" fmla="*/ 47 h 47"/>
                <a:gd name="T2" fmla="*/ 0 w 17"/>
                <a:gd name="T3" fmla="*/ 47 h 47"/>
                <a:gd name="T4" fmla="*/ 17 w 17"/>
                <a:gd name="T5" fmla="*/ 47 h 47"/>
                <a:gd name="T6" fmla="*/ 17 w 17"/>
                <a:gd name="T7" fmla="*/ 0 h 47"/>
                <a:gd name="T8" fmla="*/ 0 w 17"/>
                <a:gd name="T9" fmla="*/ 0 h 47"/>
                <a:gd name="T10" fmla="*/ 0 w 17"/>
                <a:gd name="T11" fmla="*/ 47 h 47"/>
              </a:gdLst>
              <a:ahLst/>
              <a:cxnLst>
                <a:cxn ang="0">
                  <a:pos x="T0" y="T1"/>
                </a:cxn>
                <a:cxn ang="0">
                  <a:pos x="T2" y="T3"/>
                </a:cxn>
                <a:cxn ang="0">
                  <a:pos x="T4" y="T5"/>
                </a:cxn>
                <a:cxn ang="0">
                  <a:pos x="T6" y="T7"/>
                </a:cxn>
                <a:cxn ang="0">
                  <a:pos x="T8" y="T9"/>
                </a:cxn>
                <a:cxn ang="0">
                  <a:pos x="T10" y="T11"/>
                </a:cxn>
              </a:cxnLst>
              <a:rect l="0" t="0" r="r" b="b"/>
              <a:pathLst>
                <a:path w="17" h="47">
                  <a:moveTo>
                    <a:pt x="0" y="47"/>
                  </a:moveTo>
                  <a:lnTo>
                    <a:pt x="0" y="47"/>
                  </a:lnTo>
                  <a:lnTo>
                    <a:pt x="17" y="47"/>
                  </a:lnTo>
                  <a:lnTo>
                    <a:pt x="17" y="0"/>
                  </a:lnTo>
                  <a:lnTo>
                    <a:pt x="0" y="0"/>
                  </a:lnTo>
                  <a:lnTo>
                    <a:pt x="0" y="47"/>
                  </a:lnTo>
                  <a:close/>
                </a:path>
              </a:pathLst>
            </a:custGeom>
            <a:grpFill/>
            <a:ln w="0">
              <a:noFill/>
              <a:prstDash val="solid"/>
              <a:round/>
              <a:headEnd/>
              <a:tailEnd/>
            </a:ln>
          </p:spPr>
          <p:txBody>
            <a:bodyPr/>
            <a:lstStyle/>
            <a:p>
              <a:pPr defTabSz="543526">
                <a:defRPr/>
              </a:pPr>
              <a:endParaRPr lang="zh-CN" altLang="en-US" sz="3200">
                <a:solidFill>
                  <a:schemeClr val="bg1"/>
                </a:solidFill>
              </a:endParaRPr>
            </a:p>
          </p:txBody>
        </p:sp>
      </p:grpSp>
      <p:sp>
        <p:nvSpPr>
          <p:cNvPr id="103" name="TextBox 102"/>
          <p:cNvSpPr txBox="1"/>
          <p:nvPr/>
        </p:nvSpPr>
        <p:spPr>
          <a:xfrm>
            <a:off x="1731114" y="5496948"/>
            <a:ext cx="1655753" cy="307697"/>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OceanStor</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smtClean="0">
                <a:solidFill>
                  <a:schemeClr val="bg1"/>
                </a:solidFill>
                <a:latin typeface="微软雅黑" panose="020B0503020204020204" pitchFamily="34" charset="-122"/>
                <a:ea typeface="微软雅黑" panose="020B0503020204020204" pitchFamily="34" charset="-122"/>
              </a:rPr>
              <a:t>V5</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5182283" y="5496948"/>
            <a:ext cx="1655753" cy="307697"/>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OceanStor</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smtClean="0">
                <a:solidFill>
                  <a:schemeClr val="bg1"/>
                </a:solidFill>
                <a:latin typeface="微软雅黑" panose="020B0503020204020204" pitchFamily="34" charset="-122"/>
                <a:ea typeface="微软雅黑" panose="020B0503020204020204" pitchFamily="34" charset="-122"/>
              </a:rPr>
              <a:t>V5</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2615322" y="1667782"/>
            <a:ext cx="2931222" cy="400110"/>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医院 </a:t>
            </a:r>
            <a:r>
              <a:rPr lang="en-US" altLang="zh-CN" sz="2000" b="1" dirty="0" smtClean="0">
                <a:solidFill>
                  <a:schemeClr val="bg1"/>
                </a:solidFill>
                <a:latin typeface="微软雅黑" panose="020B0503020204020204" pitchFamily="34" charset="-122"/>
                <a:ea typeface="微软雅黑" panose="020B0503020204020204" pitchFamily="34" charset="-122"/>
              </a:rPr>
              <a:t>HIS &amp; PACS </a:t>
            </a:r>
            <a:r>
              <a:rPr lang="zh-CN" altLang="en-US" sz="2000" b="1" dirty="0" smtClean="0">
                <a:solidFill>
                  <a:schemeClr val="bg1"/>
                </a:solidFill>
                <a:latin typeface="微软雅黑" panose="020B0503020204020204" pitchFamily="34" charset="-122"/>
                <a:ea typeface="微软雅黑" panose="020B0503020204020204" pitchFamily="34" charset="-122"/>
              </a:rPr>
              <a:t>系统</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7874953" y="1603875"/>
            <a:ext cx="4301444" cy="4801308"/>
          </a:xfrm>
          <a:prstGeom prst="rect">
            <a:avLst/>
          </a:prstGeom>
          <a:noFill/>
        </p:spPr>
        <p:txBody>
          <a:bodyPr wrap="square" lIns="91434" tIns="45717" rIns="91434" bIns="45717" rtlCol="0">
            <a:spAutoFit/>
          </a:bodyPr>
          <a:lstStyle/>
          <a:p>
            <a:pPr>
              <a:lnSpc>
                <a:spcPct val="150000"/>
              </a:lnSpc>
            </a:pPr>
            <a:r>
              <a:rPr lang="zh-CN" altLang="en-US" sz="2800" b="1" dirty="0">
                <a:solidFill>
                  <a:srgbClr val="00B0F0"/>
                </a:solidFill>
                <a:latin typeface="微软雅黑" pitchFamily="34" charset="-122"/>
                <a:ea typeface="微软雅黑" pitchFamily="34" charset="-122"/>
              </a:rPr>
              <a:t>高效存储</a:t>
            </a:r>
            <a:endParaRPr lang="en-US" altLang="zh-CN" sz="2800" b="1" dirty="0">
              <a:solidFill>
                <a:srgbClr val="00B0F0"/>
              </a:solidFill>
              <a:latin typeface="微软雅黑" pitchFamily="34" charset="-122"/>
              <a:ea typeface="微软雅黑" pitchFamily="34" charset="-122"/>
            </a:endParaRPr>
          </a:p>
          <a:p>
            <a:r>
              <a:rPr lang="zh-CN" altLang="en-US" sz="2400" dirty="0" smtClean="0">
                <a:solidFill>
                  <a:schemeClr val="tx1">
                    <a:lumMod val="65000"/>
                    <a:lumOff val="35000"/>
                  </a:schemeClr>
                </a:solidFill>
                <a:latin typeface="微软雅黑" pitchFamily="34" charset="-122"/>
                <a:ea typeface="微软雅黑" pitchFamily="34" charset="-122"/>
                <a:cs typeface="Arial" panose="020B0604020202020204" pitchFamily="34" charset="0"/>
              </a:rPr>
              <a:t> </a:t>
            </a:r>
            <a:endParaRPr lang="en-US" altLang="zh-CN" sz="2400" dirty="0">
              <a:solidFill>
                <a:schemeClr val="tx1">
                  <a:lumMod val="65000"/>
                  <a:lumOff val="35000"/>
                </a:schemeClr>
              </a:solidFill>
              <a:latin typeface="微软雅黑" pitchFamily="34" charset="-122"/>
              <a:ea typeface="微软雅黑" pitchFamily="34" charset="-122"/>
              <a:cs typeface="Arial" panose="020B0604020202020204" pitchFamily="34" charset="0"/>
            </a:endParaRPr>
          </a:p>
          <a:p>
            <a:pPr>
              <a:lnSpc>
                <a:spcPct val="150000"/>
              </a:lnSpc>
            </a:pPr>
            <a:endParaRPr lang="en-US" altLang="zh-CN" sz="24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2800" b="1" dirty="0">
                <a:solidFill>
                  <a:srgbClr val="00B0F0"/>
                </a:solidFill>
                <a:latin typeface="微软雅黑" pitchFamily="34" charset="-122"/>
                <a:ea typeface="微软雅黑" pitchFamily="34" charset="-122"/>
              </a:rPr>
              <a:t>融合共享</a:t>
            </a:r>
            <a:endParaRPr lang="en-US" altLang="zh-CN" sz="2800" b="1" dirty="0">
              <a:solidFill>
                <a:srgbClr val="00B0F0"/>
              </a:solidFill>
              <a:latin typeface="微软雅黑" pitchFamily="34" charset="-122"/>
              <a:ea typeface="微软雅黑" pitchFamily="34" charset="-122"/>
            </a:endParaRPr>
          </a:p>
          <a:p>
            <a:pPr>
              <a:lnSpc>
                <a:spcPct val="150000"/>
              </a:lnSpc>
            </a:pPr>
            <a:endParaRPr lang="en-US" altLang="zh-CN" sz="2400" dirty="0" smtClean="0">
              <a:solidFill>
                <a:schemeClr val="tx1">
                  <a:lumMod val="65000"/>
                  <a:lumOff val="35000"/>
                </a:schemeClr>
              </a:solidFill>
              <a:latin typeface="微软雅黑" pitchFamily="34" charset="-122"/>
              <a:ea typeface="微软雅黑" pitchFamily="34" charset="-122"/>
            </a:endParaRPr>
          </a:p>
          <a:p>
            <a:pPr>
              <a:lnSpc>
                <a:spcPct val="150000"/>
              </a:lnSpc>
            </a:pPr>
            <a:endParaRPr lang="zh-CN" altLang="en-US" sz="2400" dirty="0">
              <a:solidFill>
                <a:schemeClr val="tx1">
                  <a:lumMod val="65000"/>
                  <a:lumOff val="35000"/>
                </a:schemeClr>
              </a:solidFill>
              <a:latin typeface="微软雅黑" pitchFamily="34" charset="-122"/>
              <a:ea typeface="微软雅黑" pitchFamily="34" charset="-122"/>
            </a:endParaRPr>
          </a:p>
          <a:p>
            <a:pPr>
              <a:lnSpc>
                <a:spcPct val="150000"/>
              </a:lnSpc>
            </a:pPr>
            <a:r>
              <a:rPr lang="zh-CN" altLang="en-US" sz="2800" b="1" dirty="0">
                <a:solidFill>
                  <a:srgbClr val="00B0F0"/>
                </a:solidFill>
                <a:latin typeface="微软雅黑" pitchFamily="34" charset="-122"/>
                <a:ea typeface="微软雅黑" pitchFamily="34" charset="-122"/>
              </a:rPr>
              <a:t>统一容灾</a:t>
            </a:r>
            <a:endParaRPr lang="en-US" altLang="zh-CN" sz="2800" b="1" dirty="0">
              <a:solidFill>
                <a:srgbClr val="00B0F0"/>
              </a:solidFill>
              <a:latin typeface="微软雅黑" pitchFamily="34" charset="-122"/>
              <a:ea typeface="微软雅黑" pitchFamily="34" charset="-122"/>
            </a:endParaRPr>
          </a:p>
          <a:p>
            <a:r>
              <a:rPr lang="en-US" altLang="zh-CN" sz="2400" dirty="0">
                <a:solidFill>
                  <a:schemeClr val="tx1">
                    <a:lumMod val="65000"/>
                    <a:lumOff val="35000"/>
                  </a:schemeClr>
                </a:solidFill>
                <a:latin typeface="微软雅黑" pitchFamily="34" charset="-122"/>
                <a:ea typeface="微软雅黑" pitchFamily="34" charset="-122"/>
              </a:rPr>
              <a:t/>
            </a:r>
            <a:br>
              <a:rPr lang="en-US" altLang="zh-CN" sz="2400" dirty="0">
                <a:solidFill>
                  <a:schemeClr val="tx1">
                    <a:lumMod val="65000"/>
                    <a:lumOff val="35000"/>
                  </a:schemeClr>
                </a:solidFill>
                <a:latin typeface="微软雅黑" pitchFamily="34" charset="-122"/>
                <a:ea typeface="微软雅黑" pitchFamily="34" charset="-122"/>
              </a:rPr>
            </a:br>
            <a:endParaRPr lang="en-US" altLang="zh-CN" sz="2400" dirty="0">
              <a:solidFill>
                <a:schemeClr val="tx1">
                  <a:lumMod val="65000"/>
                  <a:lumOff val="35000"/>
                </a:schemeClr>
              </a:solidFill>
              <a:latin typeface="微软雅黑" pitchFamily="34" charset="-122"/>
              <a:ea typeface="微软雅黑" pitchFamily="34" charset="-122"/>
            </a:endParaRPr>
          </a:p>
        </p:txBody>
      </p:sp>
      <p:sp>
        <p:nvSpPr>
          <p:cNvPr id="8" name="标题 7"/>
          <p:cNvSpPr>
            <a:spLocks noGrp="1"/>
          </p:cNvSpPr>
          <p:nvPr>
            <p:ph type="title"/>
          </p:nvPr>
        </p:nvSpPr>
        <p:spPr/>
        <p:txBody>
          <a:bodyPr>
            <a:normAutofit/>
          </a:bodyPr>
          <a:lstStyle/>
          <a:p>
            <a:r>
              <a:rPr lang="zh-CN" altLang="en-US" dirty="0" smtClean="0"/>
              <a:t>一体化影像双活存储</a:t>
            </a:r>
            <a:endParaRPr lang="en-US" dirty="0"/>
          </a:p>
        </p:txBody>
      </p:sp>
    </p:spTree>
    <p:extLst>
      <p:ext uri="{BB962C8B-B14F-4D97-AF65-F5344CB8AC3E}">
        <p14:creationId xmlns:p14="http://schemas.microsoft.com/office/powerpoint/2010/main" val="2865927056"/>
      </p:ext>
    </p:extLst>
  </p:cSld>
  <p:clrMapOvr>
    <a:masterClrMapping/>
  </p:clrMapOvr>
  <p:transition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C:\Users\Administrator\Desktop\方框.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461" y="1839251"/>
            <a:ext cx="6069720" cy="79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16"/>
          <p:cNvSpPr>
            <a:spLocks/>
          </p:cNvSpPr>
          <p:nvPr/>
        </p:nvSpPr>
        <p:spPr bwMode="auto">
          <a:xfrm rot="16200000">
            <a:off x="5649339" y="3542401"/>
            <a:ext cx="3190852" cy="807672"/>
          </a:xfrm>
          <a:custGeom>
            <a:avLst/>
            <a:gdLst>
              <a:gd name="T0" fmla="*/ 1190 w 1190"/>
              <a:gd name="T1" fmla="*/ 0 h 574"/>
              <a:gd name="T2" fmla="*/ 704 w 1190"/>
              <a:gd name="T3" fmla="*/ 0 h 574"/>
              <a:gd name="T4" fmla="*/ 595 w 1190"/>
              <a:gd name="T5" fmla="*/ 166 h 574"/>
              <a:gd name="T6" fmla="*/ 595 w 1190"/>
              <a:gd name="T7" fmla="*/ 166 h 574"/>
              <a:gd name="T8" fmla="*/ 595 w 1190"/>
              <a:gd name="T9" fmla="*/ 166 h 574"/>
              <a:gd name="T10" fmla="*/ 486 w 1190"/>
              <a:gd name="T11" fmla="*/ 0 h 574"/>
              <a:gd name="T12" fmla="*/ 0 w 1190"/>
              <a:gd name="T13" fmla="*/ 0 h 574"/>
              <a:gd name="T14" fmla="*/ 501 w 1190"/>
              <a:gd name="T15" fmla="*/ 424 h 574"/>
              <a:gd name="T16" fmla="*/ 501 w 1190"/>
              <a:gd name="T17" fmla="*/ 424 h 574"/>
              <a:gd name="T18" fmla="*/ 501 w 1190"/>
              <a:gd name="T19" fmla="*/ 424 h 574"/>
              <a:gd name="T20" fmla="*/ 501 w 1190"/>
              <a:gd name="T21" fmla="*/ 425 h 574"/>
              <a:gd name="T22" fmla="*/ 395 w 1190"/>
              <a:gd name="T23" fmla="*/ 425 h 574"/>
              <a:gd name="T24" fmla="*/ 598 w 1190"/>
              <a:gd name="T25" fmla="*/ 574 h 574"/>
              <a:gd name="T26" fmla="*/ 801 w 1190"/>
              <a:gd name="T27" fmla="*/ 425 h 574"/>
              <a:gd name="T28" fmla="*/ 689 w 1190"/>
              <a:gd name="T29" fmla="*/ 425 h 574"/>
              <a:gd name="T30" fmla="*/ 689 w 1190"/>
              <a:gd name="T31" fmla="*/ 424 h 574"/>
              <a:gd name="T32" fmla="*/ 1190 w 1190"/>
              <a:gd name="T3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0" h="574">
                <a:moveTo>
                  <a:pt x="1190" y="0"/>
                </a:moveTo>
                <a:cubicBezTo>
                  <a:pt x="704" y="0"/>
                  <a:pt x="704" y="0"/>
                  <a:pt x="704" y="0"/>
                </a:cubicBezTo>
                <a:cubicBezTo>
                  <a:pt x="704" y="0"/>
                  <a:pt x="649" y="65"/>
                  <a:pt x="595" y="166"/>
                </a:cubicBezTo>
                <a:cubicBezTo>
                  <a:pt x="595" y="166"/>
                  <a:pt x="595" y="166"/>
                  <a:pt x="595" y="166"/>
                </a:cubicBezTo>
                <a:cubicBezTo>
                  <a:pt x="595" y="166"/>
                  <a:pt x="595" y="166"/>
                  <a:pt x="595" y="166"/>
                </a:cubicBezTo>
                <a:cubicBezTo>
                  <a:pt x="541" y="65"/>
                  <a:pt x="486" y="0"/>
                  <a:pt x="486" y="0"/>
                </a:cubicBezTo>
                <a:cubicBezTo>
                  <a:pt x="0" y="0"/>
                  <a:pt x="0" y="0"/>
                  <a:pt x="0" y="0"/>
                </a:cubicBezTo>
                <a:cubicBezTo>
                  <a:pt x="313" y="135"/>
                  <a:pt x="468" y="369"/>
                  <a:pt x="501" y="424"/>
                </a:cubicBezTo>
                <a:cubicBezTo>
                  <a:pt x="501" y="424"/>
                  <a:pt x="501" y="424"/>
                  <a:pt x="501" y="424"/>
                </a:cubicBezTo>
                <a:cubicBezTo>
                  <a:pt x="501" y="424"/>
                  <a:pt x="501" y="424"/>
                  <a:pt x="501" y="424"/>
                </a:cubicBezTo>
                <a:cubicBezTo>
                  <a:pt x="501" y="424"/>
                  <a:pt x="501" y="424"/>
                  <a:pt x="501" y="425"/>
                </a:cubicBezTo>
                <a:cubicBezTo>
                  <a:pt x="395" y="425"/>
                  <a:pt x="395" y="425"/>
                  <a:pt x="395" y="425"/>
                </a:cubicBezTo>
                <a:cubicBezTo>
                  <a:pt x="598" y="574"/>
                  <a:pt x="598" y="574"/>
                  <a:pt x="598" y="574"/>
                </a:cubicBezTo>
                <a:cubicBezTo>
                  <a:pt x="801" y="425"/>
                  <a:pt x="801" y="425"/>
                  <a:pt x="801" y="425"/>
                </a:cubicBezTo>
                <a:cubicBezTo>
                  <a:pt x="689" y="425"/>
                  <a:pt x="689" y="425"/>
                  <a:pt x="689" y="425"/>
                </a:cubicBezTo>
                <a:cubicBezTo>
                  <a:pt x="689" y="424"/>
                  <a:pt x="689" y="424"/>
                  <a:pt x="689" y="424"/>
                </a:cubicBezTo>
                <a:cubicBezTo>
                  <a:pt x="722" y="369"/>
                  <a:pt x="877" y="135"/>
                  <a:pt x="1190" y="0"/>
                </a:cubicBezTo>
                <a:close/>
              </a:path>
            </a:pathLst>
          </a:custGeom>
          <a:gradFill flip="none" rotWithShape="1">
            <a:gsLst>
              <a:gs pos="0">
                <a:srgbClr val="000000">
                  <a:alpha val="0"/>
                </a:srgbClr>
              </a:gs>
              <a:gs pos="100000">
                <a:srgbClr val="0072C8"/>
              </a:gs>
            </a:gsLst>
            <a:lin ang="5400000" scaled="0"/>
            <a:tileRect/>
          </a:gradFill>
          <a:ln w="12700" algn="ctr">
            <a:noFill/>
            <a:round/>
            <a:headEnd/>
            <a:tailEnd/>
          </a:ln>
          <a:effectLst/>
        </p:spPr>
        <p:txBody>
          <a:bodyPr wrap="none" anchor="ctr"/>
          <a:lstStyle/>
          <a:p>
            <a:pPr eaLnBrk="0" fontAlgn="base" hangingPunct="0">
              <a:spcBef>
                <a:spcPct val="0"/>
              </a:spcBef>
              <a:spcAft>
                <a:spcPct val="0"/>
              </a:spcAft>
              <a:buClr>
                <a:srgbClr val="990000"/>
              </a:buClr>
              <a:buSzPct val="60000"/>
            </a:pPr>
            <a:endParaRPr lang="zh-CN" altLang="en-US" sz="3200" kern="0" dirty="0">
              <a:solidFill>
                <a:srgbClr val="00B0F0"/>
              </a:solidFill>
              <a:latin typeface="微软雅黑"/>
              <a:cs typeface="Arial" pitchFamily="34" charset="0"/>
            </a:endParaRPr>
          </a:p>
        </p:txBody>
      </p:sp>
      <p:sp>
        <p:nvSpPr>
          <p:cNvPr id="85" name="梯形 81"/>
          <p:cNvSpPr/>
          <p:nvPr/>
        </p:nvSpPr>
        <p:spPr>
          <a:xfrm rot="10800000">
            <a:off x="664859" y="3610088"/>
            <a:ext cx="5867015" cy="662605"/>
          </a:xfrm>
          <a:prstGeom prst="trapezoid">
            <a:avLst>
              <a:gd name="adj" fmla="val 442723"/>
            </a:avLst>
          </a:prstGeom>
          <a:gradFill flip="none" rotWithShape="1">
            <a:gsLst>
              <a:gs pos="0">
                <a:srgbClr val="4FEEFF">
                  <a:alpha val="81000"/>
                </a:srgbClr>
              </a:gs>
              <a:gs pos="100000">
                <a:srgbClr val="00B0F0">
                  <a:alpha val="0"/>
                </a:srgbClr>
              </a:gs>
            </a:gsLst>
            <a:lin ang="5400000" scaled="0"/>
            <a:tileRect/>
          </a:gradFill>
          <a:ln w="25400" cap="flat" cmpd="sng" algn="ctr">
            <a:noFill/>
            <a:prstDash val="solid"/>
          </a:ln>
          <a:effectLst/>
        </p:spPr>
        <p:txBody>
          <a:bodyPr lIns="408045" tIns="57580" rIns="115159" bIns="57580" rtlCol="0" anchor="ctr"/>
          <a:lstStyle/>
          <a:p>
            <a:pPr marL="0" lvl="1" algn="ctr" defTabSz="1151525" eaLnBrk="0" fontAlgn="base" hangingPunct="0">
              <a:spcBef>
                <a:spcPct val="0"/>
              </a:spcBef>
              <a:spcAft>
                <a:spcPts val="756"/>
              </a:spcAft>
              <a:buClr>
                <a:srgbClr val="990000"/>
              </a:buClr>
              <a:buSzPct val="75000"/>
              <a:defRPr/>
            </a:pPr>
            <a:endParaRPr lang="zh-CN" altLang="en-US" kern="0" dirty="0">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effectLst>
                <a:outerShdw blurRad="38100" dist="38100" dir="2700000" algn="tl">
                  <a:srgbClr val="000000">
                    <a:alpha val="43137"/>
                  </a:srgbClr>
                </a:outerShdw>
              </a:effectLst>
              <a:latin typeface="微软雅黑"/>
              <a:cs typeface="微软雅黑" pitchFamily="18" charset="0"/>
            </a:endParaRPr>
          </a:p>
        </p:txBody>
      </p:sp>
      <p:grpSp>
        <p:nvGrpSpPr>
          <p:cNvPr id="86" name="组合 85"/>
          <p:cNvGrpSpPr/>
          <p:nvPr/>
        </p:nvGrpSpPr>
        <p:grpSpPr>
          <a:xfrm>
            <a:off x="4148335" y="1476990"/>
            <a:ext cx="1772980" cy="860796"/>
            <a:chOff x="2263549" y="1055094"/>
            <a:chExt cx="1423383" cy="691064"/>
          </a:xfrm>
        </p:grpSpPr>
        <p:grpSp>
          <p:nvGrpSpPr>
            <p:cNvPr id="87" name="组合 46"/>
            <p:cNvGrpSpPr/>
            <p:nvPr/>
          </p:nvGrpSpPr>
          <p:grpSpPr>
            <a:xfrm>
              <a:off x="2342662" y="1055094"/>
              <a:ext cx="1137089" cy="691064"/>
              <a:chOff x="3613709" y="5784803"/>
              <a:chExt cx="1514246" cy="962457"/>
            </a:xfrm>
          </p:grpSpPr>
          <p:sp>
            <p:nvSpPr>
              <p:cNvPr id="89" name="Freeform 7"/>
              <p:cNvSpPr>
                <a:spLocks/>
              </p:cNvSpPr>
              <p:nvPr/>
            </p:nvSpPr>
            <p:spPr bwMode="auto">
              <a:xfrm>
                <a:off x="3614353" y="5799726"/>
                <a:ext cx="1473958" cy="917358"/>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22E0EA">
                      <a:alpha val="61000"/>
                    </a:srgbClr>
                  </a:gs>
                  <a:gs pos="100000">
                    <a:srgbClr val="00B0F0">
                      <a:alpha val="10000"/>
                    </a:srgbClr>
                  </a:gs>
                </a:gsLst>
                <a:path path="circle">
                  <a:fillToRect l="50000" t="50000" r="50000" b="50000"/>
                </a:path>
                <a:tileRect/>
              </a:gradFill>
              <a:ln w="9525" cap="flat" cmpd="sng" algn="ctr">
                <a:solidFill>
                  <a:srgbClr val="00ADED"/>
                </a:solidFill>
                <a:prstDash val="solid"/>
                <a:headEnd type="none" w="med" len="med"/>
                <a:tailEnd type="none" w="med" len="med"/>
              </a:ln>
              <a:effectLst/>
            </p:spPr>
            <p:txBody>
              <a:bodyPr vert="horz" wrap="none" lIns="121916" tIns="60959" rIns="121916" bIns="60959" numCol="1" rtlCol="0" anchor="ctr" anchorCtr="1" compatLnSpc="1">
                <a:prstTxWarp prst="textNoShape">
                  <a:avLst/>
                </a:prstTxWarp>
              </a:bodyPr>
              <a:lstStyle/>
              <a:p>
                <a:pPr algn="ctr" defTabSz="1535671" eaLnBrk="0" fontAlgn="base" hangingPunct="0">
                  <a:lnSpc>
                    <a:spcPct val="90000"/>
                  </a:lnSpc>
                  <a:spcBef>
                    <a:spcPct val="20000"/>
                  </a:spcBef>
                  <a:spcAft>
                    <a:spcPct val="0"/>
                  </a:spcAft>
                  <a:defRPr/>
                </a:pPr>
                <a:endParaRPr lang="zh-CN" altLang="en-US" sz="1049"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pic>
            <p:nvPicPr>
              <p:cNvPr id="90" name="Picture 2" descr="C:\Users\Administrator\Desktop\shutterstock_270016316 [转换]-01.png"/>
              <p:cNvPicPr>
                <a:picLocks noChangeAspect="1" noChangeArrowheads="1"/>
              </p:cNvPicPr>
              <p:nvPr/>
            </p:nvPicPr>
            <p:blipFill>
              <a:blip r:embed="rId4" cstate="print"/>
              <a:srcRect/>
              <a:stretch>
                <a:fillRect/>
              </a:stretch>
            </p:blipFill>
            <p:spPr bwMode="auto">
              <a:xfrm>
                <a:off x="3613709" y="5784803"/>
                <a:ext cx="1514246" cy="962457"/>
              </a:xfrm>
              <a:prstGeom prst="rect">
                <a:avLst/>
              </a:prstGeom>
              <a:noFill/>
            </p:spPr>
          </p:pic>
          <p:sp>
            <p:nvSpPr>
              <p:cNvPr id="91" name="Freeform 7"/>
              <p:cNvSpPr>
                <a:spLocks/>
              </p:cNvSpPr>
              <p:nvPr/>
            </p:nvSpPr>
            <p:spPr bwMode="auto">
              <a:xfrm>
                <a:off x="3614353" y="5799726"/>
                <a:ext cx="1473958" cy="917358"/>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22E0EA">
                      <a:alpha val="70000"/>
                    </a:srgbClr>
                  </a:gs>
                  <a:gs pos="100000">
                    <a:srgbClr val="00B0F0">
                      <a:alpha val="0"/>
                    </a:srgbClr>
                  </a:gs>
                </a:gsLst>
                <a:path path="circle">
                  <a:fillToRect l="50000" t="50000" r="50000" b="50000"/>
                </a:path>
                <a:tileRect/>
              </a:gradFill>
              <a:ln w="19050" cap="flat" cmpd="sng" algn="ctr">
                <a:gradFill>
                  <a:gsLst>
                    <a:gs pos="0">
                      <a:srgbClr val="66FFFF"/>
                    </a:gs>
                    <a:gs pos="100000">
                      <a:srgbClr val="15C2FF"/>
                    </a:gs>
                  </a:gsLst>
                  <a:lin ang="5400000" scaled="0"/>
                </a:gradFill>
                <a:prstDash val="solid"/>
                <a:headEnd type="none" w="med" len="med"/>
                <a:tailEnd type="none" w="med" len="med"/>
              </a:ln>
              <a:effectLst/>
            </p:spPr>
            <p:txBody>
              <a:bodyPr vert="horz" wrap="none" lIns="121916" tIns="60959" rIns="121916" bIns="60959" numCol="1" rtlCol="0" anchor="ctr" anchorCtr="1" compatLnSpc="1">
                <a:prstTxWarp prst="textNoShape">
                  <a:avLst/>
                </a:prstTxWarp>
              </a:bodyPr>
              <a:lstStyle/>
              <a:p>
                <a:pPr algn="ctr" defTabSz="1535671" eaLnBrk="0" fontAlgn="base" hangingPunct="0">
                  <a:lnSpc>
                    <a:spcPct val="90000"/>
                  </a:lnSpc>
                  <a:spcBef>
                    <a:spcPct val="20000"/>
                  </a:spcBef>
                  <a:spcAft>
                    <a:spcPct val="0"/>
                  </a:spcAft>
                  <a:defRPr/>
                </a:pPr>
                <a:endParaRPr lang="zh-CN" altLang="en-US" sz="1049"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grpSp>
        <p:sp>
          <p:nvSpPr>
            <p:cNvPr id="88" name="TextBox 161"/>
            <p:cNvSpPr txBox="1"/>
            <p:nvPr/>
          </p:nvSpPr>
          <p:spPr>
            <a:xfrm>
              <a:off x="2263549" y="1339908"/>
              <a:ext cx="1423383" cy="266318"/>
            </a:xfrm>
            <a:prstGeom prst="rect">
              <a:avLst/>
            </a:prstGeom>
            <a:noFill/>
          </p:spPr>
          <p:txBody>
            <a:bodyPr wrap="square" lIns="115159" tIns="57580" rIns="115159" bIns="57580" rtlCol="0">
              <a:spAutoFit/>
            </a:bodyPr>
            <a:lstStyle/>
            <a:p>
              <a:pPr algn="ctr" defTabSz="1535671" eaLnBrk="0" fontAlgn="base" hangingPunct="0">
                <a:spcBef>
                  <a:spcPct val="0"/>
                </a:spcBef>
                <a:spcAft>
                  <a:spcPct val="0"/>
                </a:spcAft>
              </a:pPr>
              <a:r>
                <a:rPr lang="zh-CN" altLang="en-US" sz="1400" dirty="0" smtClean="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rPr>
                <a:t>影像大数据</a:t>
              </a:r>
              <a:endParaRPr lang="zh-CN" altLang="en-US" sz="140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grpSp>
      <p:grpSp>
        <p:nvGrpSpPr>
          <p:cNvPr id="92" name="组合 91"/>
          <p:cNvGrpSpPr/>
          <p:nvPr/>
        </p:nvGrpSpPr>
        <p:grpSpPr>
          <a:xfrm>
            <a:off x="1723537" y="1476990"/>
            <a:ext cx="1772980" cy="860796"/>
            <a:chOff x="5634589" y="1055094"/>
            <a:chExt cx="1423383" cy="691064"/>
          </a:xfrm>
        </p:grpSpPr>
        <p:grpSp>
          <p:nvGrpSpPr>
            <p:cNvPr id="93" name="组合 50"/>
            <p:cNvGrpSpPr/>
            <p:nvPr/>
          </p:nvGrpSpPr>
          <p:grpSpPr>
            <a:xfrm>
              <a:off x="5777737" y="1055094"/>
              <a:ext cx="1137089" cy="691064"/>
              <a:chOff x="3613709" y="5784803"/>
              <a:chExt cx="1514246" cy="962457"/>
            </a:xfrm>
          </p:grpSpPr>
          <p:sp>
            <p:nvSpPr>
              <p:cNvPr id="95" name="Freeform 7"/>
              <p:cNvSpPr>
                <a:spLocks/>
              </p:cNvSpPr>
              <p:nvPr/>
            </p:nvSpPr>
            <p:spPr bwMode="auto">
              <a:xfrm>
                <a:off x="3614353" y="5799726"/>
                <a:ext cx="1473958" cy="917358"/>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22E0EA">
                      <a:alpha val="61000"/>
                    </a:srgbClr>
                  </a:gs>
                  <a:gs pos="100000">
                    <a:srgbClr val="00B0F0">
                      <a:alpha val="10000"/>
                    </a:srgbClr>
                  </a:gs>
                </a:gsLst>
                <a:path path="circle">
                  <a:fillToRect l="50000" t="50000" r="50000" b="50000"/>
                </a:path>
                <a:tileRect/>
              </a:gradFill>
              <a:ln w="9525" cap="flat" cmpd="sng" algn="ctr">
                <a:solidFill>
                  <a:srgbClr val="00ADED"/>
                </a:solidFill>
                <a:prstDash val="solid"/>
                <a:headEnd type="none" w="med" len="med"/>
                <a:tailEnd type="none" w="med" len="med"/>
              </a:ln>
              <a:effectLst/>
            </p:spPr>
            <p:txBody>
              <a:bodyPr vert="horz" wrap="none" lIns="121916" tIns="60959" rIns="121916" bIns="60959" numCol="1" rtlCol="0" anchor="ctr" anchorCtr="1" compatLnSpc="1">
                <a:prstTxWarp prst="textNoShape">
                  <a:avLst/>
                </a:prstTxWarp>
              </a:bodyPr>
              <a:lstStyle/>
              <a:p>
                <a:pPr algn="ctr" defTabSz="1535671" eaLnBrk="0" fontAlgn="base" hangingPunct="0">
                  <a:lnSpc>
                    <a:spcPct val="90000"/>
                  </a:lnSpc>
                  <a:spcBef>
                    <a:spcPct val="20000"/>
                  </a:spcBef>
                  <a:spcAft>
                    <a:spcPct val="0"/>
                  </a:spcAft>
                  <a:defRPr/>
                </a:pPr>
                <a:endParaRPr lang="zh-CN" altLang="en-US" sz="1049"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pic>
            <p:nvPicPr>
              <p:cNvPr id="96" name="Picture 2" descr="C:\Users\Administrator\Desktop\shutterstock_270016316 [转换]-01.png"/>
              <p:cNvPicPr>
                <a:picLocks noChangeAspect="1" noChangeArrowheads="1"/>
              </p:cNvPicPr>
              <p:nvPr/>
            </p:nvPicPr>
            <p:blipFill>
              <a:blip r:embed="rId4" cstate="print"/>
              <a:srcRect/>
              <a:stretch>
                <a:fillRect/>
              </a:stretch>
            </p:blipFill>
            <p:spPr bwMode="auto">
              <a:xfrm>
                <a:off x="3613709" y="5784803"/>
                <a:ext cx="1514246" cy="962457"/>
              </a:xfrm>
              <a:prstGeom prst="rect">
                <a:avLst/>
              </a:prstGeom>
              <a:noFill/>
            </p:spPr>
          </p:pic>
          <p:sp>
            <p:nvSpPr>
              <p:cNvPr id="97" name="Freeform 7"/>
              <p:cNvSpPr>
                <a:spLocks/>
              </p:cNvSpPr>
              <p:nvPr/>
            </p:nvSpPr>
            <p:spPr bwMode="auto">
              <a:xfrm>
                <a:off x="3614353" y="5799726"/>
                <a:ext cx="1473958" cy="917358"/>
              </a:xfrm>
              <a:custGeom>
                <a:avLst/>
                <a:gdLst/>
                <a:ahLst/>
                <a:cxnLst>
                  <a:cxn ang="0">
                    <a:pos x="3998" y="1509"/>
                  </a:cxn>
                  <a:cxn ang="0">
                    <a:pos x="3954" y="1327"/>
                  </a:cxn>
                  <a:cxn ang="0">
                    <a:pos x="3873" y="1159"/>
                  </a:cxn>
                  <a:cxn ang="0">
                    <a:pos x="3758" y="1018"/>
                  </a:cxn>
                  <a:cxn ang="0">
                    <a:pos x="3610" y="916"/>
                  </a:cxn>
                  <a:cxn ang="0">
                    <a:pos x="3432" y="864"/>
                  </a:cxn>
                  <a:cxn ang="0">
                    <a:pos x="3270" y="867"/>
                  </a:cxn>
                  <a:cxn ang="0">
                    <a:pos x="3275" y="648"/>
                  </a:cxn>
                  <a:cxn ang="0">
                    <a:pos x="3211" y="451"/>
                  </a:cxn>
                  <a:cxn ang="0">
                    <a:pos x="3089" y="281"/>
                  </a:cxn>
                  <a:cxn ang="0">
                    <a:pos x="2924" y="147"/>
                  </a:cxn>
                  <a:cxn ang="0">
                    <a:pos x="2728" y="52"/>
                  </a:cxn>
                  <a:cxn ang="0">
                    <a:pos x="2514" y="4"/>
                  </a:cxn>
                  <a:cxn ang="0">
                    <a:pos x="2340" y="4"/>
                  </a:cxn>
                  <a:cxn ang="0">
                    <a:pos x="2137" y="43"/>
                  </a:cxn>
                  <a:cxn ang="0">
                    <a:pos x="1951" y="123"/>
                  </a:cxn>
                  <a:cxn ang="0">
                    <a:pos x="1788" y="239"/>
                  </a:cxn>
                  <a:cxn ang="0">
                    <a:pos x="1652" y="384"/>
                  </a:cxn>
                  <a:cxn ang="0">
                    <a:pos x="1548" y="556"/>
                  </a:cxn>
                  <a:cxn ang="0">
                    <a:pos x="1481" y="748"/>
                  </a:cxn>
                  <a:cxn ang="0">
                    <a:pos x="1403" y="700"/>
                  </a:cxn>
                  <a:cxn ang="0">
                    <a:pos x="1295" y="659"/>
                  </a:cxn>
                  <a:cxn ang="0">
                    <a:pos x="1179" y="638"/>
                  </a:cxn>
                  <a:cxn ang="0">
                    <a:pos x="1068" y="640"/>
                  </a:cxn>
                  <a:cxn ang="0">
                    <a:pos x="921" y="673"/>
                  </a:cxn>
                  <a:cxn ang="0">
                    <a:pos x="791" y="741"/>
                  </a:cxn>
                  <a:cxn ang="0">
                    <a:pos x="680" y="836"/>
                  </a:cxn>
                  <a:cxn ang="0">
                    <a:pos x="596" y="955"/>
                  </a:cxn>
                  <a:cxn ang="0">
                    <a:pos x="542" y="1092"/>
                  </a:cxn>
                  <a:cxn ang="0">
                    <a:pos x="522" y="1245"/>
                  </a:cxn>
                  <a:cxn ang="0">
                    <a:pos x="500" y="1323"/>
                  </a:cxn>
                  <a:cxn ang="0">
                    <a:pos x="370" y="1359"/>
                  </a:cxn>
                  <a:cxn ang="0">
                    <a:pos x="252" y="1422"/>
                  </a:cxn>
                  <a:cxn ang="0">
                    <a:pos x="153" y="1511"/>
                  </a:cxn>
                  <a:cxn ang="0">
                    <a:pos x="76" y="1617"/>
                  </a:cxn>
                  <a:cxn ang="0">
                    <a:pos x="24" y="1742"/>
                  </a:cxn>
                  <a:cxn ang="0">
                    <a:pos x="1" y="1877"/>
                  </a:cxn>
                  <a:cxn ang="0">
                    <a:pos x="7" y="1995"/>
                  </a:cxn>
                  <a:cxn ang="0">
                    <a:pos x="46" y="2134"/>
                  </a:cxn>
                  <a:cxn ang="0">
                    <a:pos x="118" y="2257"/>
                  </a:cxn>
                  <a:cxn ang="0">
                    <a:pos x="214" y="2359"/>
                  </a:cxn>
                  <a:cxn ang="0">
                    <a:pos x="333" y="2436"/>
                  </a:cxn>
                  <a:cxn ang="0">
                    <a:pos x="470" y="2482"/>
                  </a:cxn>
                  <a:cxn ang="0">
                    <a:pos x="589" y="2493"/>
                  </a:cxn>
                  <a:cxn ang="0">
                    <a:pos x="3133" y="2493"/>
                  </a:cxn>
                  <a:cxn ang="0">
                    <a:pos x="3236" y="2493"/>
                  </a:cxn>
                  <a:cxn ang="0">
                    <a:pos x="3280" y="2481"/>
                  </a:cxn>
                  <a:cxn ang="0">
                    <a:pos x="3470" y="2426"/>
                  </a:cxn>
                  <a:cxn ang="0">
                    <a:pos x="3641" y="2331"/>
                  </a:cxn>
                  <a:cxn ang="0">
                    <a:pos x="3785" y="2201"/>
                  </a:cxn>
                  <a:cxn ang="0">
                    <a:pos x="3897" y="2044"/>
                  </a:cxn>
                  <a:cxn ang="0">
                    <a:pos x="3971" y="1862"/>
                  </a:cxn>
                  <a:cxn ang="0">
                    <a:pos x="4005" y="1663"/>
                  </a:cxn>
                </a:cxnLst>
                <a:rect l="0" t="0" r="r" b="b"/>
                <a:pathLst>
                  <a:path w="4005" h="2493">
                    <a:moveTo>
                      <a:pt x="4005" y="1621"/>
                    </a:moveTo>
                    <a:lnTo>
                      <a:pt x="4005" y="1621"/>
                    </a:lnTo>
                    <a:lnTo>
                      <a:pt x="4005" y="1583"/>
                    </a:lnTo>
                    <a:lnTo>
                      <a:pt x="4002" y="1547"/>
                    </a:lnTo>
                    <a:lnTo>
                      <a:pt x="3998" y="1509"/>
                    </a:lnTo>
                    <a:lnTo>
                      <a:pt x="3992" y="1471"/>
                    </a:lnTo>
                    <a:lnTo>
                      <a:pt x="3985" y="1435"/>
                    </a:lnTo>
                    <a:lnTo>
                      <a:pt x="3977" y="1399"/>
                    </a:lnTo>
                    <a:lnTo>
                      <a:pt x="3967" y="1362"/>
                    </a:lnTo>
                    <a:lnTo>
                      <a:pt x="3954" y="1327"/>
                    </a:lnTo>
                    <a:lnTo>
                      <a:pt x="3942" y="1292"/>
                    </a:lnTo>
                    <a:lnTo>
                      <a:pt x="3926" y="1257"/>
                    </a:lnTo>
                    <a:lnTo>
                      <a:pt x="3911" y="1224"/>
                    </a:lnTo>
                    <a:lnTo>
                      <a:pt x="3893" y="1191"/>
                    </a:lnTo>
                    <a:lnTo>
                      <a:pt x="3873" y="1159"/>
                    </a:lnTo>
                    <a:lnTo>
                      <a:pt x="3854" y="1128"/>
                    </a:lnTo>
                    <a:lnTo>
                      <a:pt x="3831" y="1099"/>
                    </a:lnTo>
                    <a:lnTo>
                      <a:pt x="3809" y="1071"/>
                    </a:lnTo>
                    <a:lnTo>
                      <a:pt x="3784" y="1044"/>
                    </a:lnTo>
                    <a:lnTo>
                      <a:pt x="3758" y="1018"/>
                    </a:lnTo>
                    <a:lnTo>
                      <a:pt x="3732" y="994"/>
                    </a:lnTo>
                    <a:lnTo>
                      <a:pt x="3702" y="972"/>
                    </a:lnTo>
                    <a:lnTo>
                      <a:pt x="3673" y="952"/>
                    </a:lnTo>
                    <a:lnTo>
                      <a:pt x="3642" y="932"/>
                    </a:lnTo>
                    <a:lnTo>
                      <a:pt x="3610" y="916"/>
                    </a:lnTo>
                    <a:lnTo>
                      <a:pt x="3576" y="902"/>
                    </a:lnTo>
                    <a:lnTo>
                      <a:pt x="3543" y="889"/>
                    </a:lnTo>
                    <a:lnTo>
                      <a:pt x="3506" y="878"/>
                    </a:lnTo>
                    <a:lnTo>
                      <a:pt x="3470" y="869"/>
                    </a:lnTo>
                    <a:lnTo>
                      <a:pt x="3432" y="864"/>
                    </a:lnTo>
                    <a:lnTo>
                      <a:pt x="3393" y="861"/>
                    </a:lnTo>
                    <a:lnTo>
                      <a:pt x="3352" y="860"/>
                    </a:lnTo>
                    <a:lnTo>
                      <a:pt x="3312" y="861"/>
                    </a:lnTo>
                    <a:lnTo>
                      <a:pt x="3270" y="867"/>
                    </a:lnTo>
                    <a:lnTo>
                      <a:pt x="3270" y="867"/>
                    </a:lnTo>
                    <a:lnTo>
                      <a:pt x="3277" y="822"/>
                    </a:lnTo>
                    <a:lnTo>
                      <a:pt x="3281" y="777"/>
                    </a:lnTo>
                    <a:lnTo>
                      <a:pt x="3282" y="734"/>
                    </a:lnTo>
                    <a:lnTo>
                      <a:pt x="3280" y="690"/>
                    </a:lnTo>
                    <a:lnTo>
                      <a:pt x="3275" y="648"/>
                    </a:lnTo>
                    <a:lnTo>
                      <a:pt x="3267" y="606"/>
                    </a:lnTo>
                    <a:lnTo>
                      <a:pt x="3257" y="566"/>
                    </a:lnTo>
                    <a:lnTo>
                      <a:pt x="3245" y="526"/>
                    </a:lnTo>
                    <a:lnTo>
                      <a:pt x="3229" y="489"/>
                    </a:lnTo>
                    <a:lnTo>
                      <a:pt x="3211" y="451"/>
                    </a:lnTo>
                    <a:lnTo>
                      <a:pt x="3190" y="414"/>
                    </a:lnTo>
                    <a:lnTo>
                      <a:pt x="3169" y="379"/>
                    </a:lnTo>
                    <a:lnTo>
                      <a:pt x="3144" y="346"/>
                    </a:lnTo>
                    <a:lnTo>
                      <a:pt x="3117" y="314"/>
                    </a:lnTo>
                    <a:lnTo>
                      <a:pt x="3089" y="281"/>
                    </a:lnTo>
                    <a:lnTo>
                      <a:pt x="3060" y="252"/>
                    </a:lnTo>
                    <a:lnTo>
                      <a:pt x="3028" y="223"/>
                    </a:lnTo>
                    <a:lnTo>
                      <a:pt x="2996" y="196"/>
                    </a:lnTo>
                    <a:lnTo>
                      <a:pt x="2961" y="171"/>
                    </a:lnTo>
                    <a:lnTo>
                      <a:pt x="2924" y="147"/>
                    </a:lnTo>
                    <a:lnTo>
                      <a:pt x="2888" y="125"/>
                    </a:lnTo>
                    <a:lnTo>
                      <a:pt x="2849" y="104"/>
                    </a:lnTo>
                    <a:lnTo>
                      <a:pt x="2809" y="85"/>
                    </a:lnTo>
                    <a:lnTo>
                      <a:pt x="2770" y="67"/>
                    </a:lnTo>
                    <a:lnTo>
                      <a:pt x="2728" y="52"/>
                    </a:lnTo>
                    <a:lnTo>
                      <a:pt x="2686" y="39"/>
                    </a:lnTo>
                    <a:lnTo>
                      <a:pt x="2644" y="28"/>
                    </a:lnTo>
                    <a:lnTo>
                      <a:pt x="2601" y="18"/>
                    </a:lnTo>
                    <a:lnTo>
                      <a:pt x="2557" y="10"/>
                    </a:lnTo>
                    <a:lnTo>
                      <a:pt x="2514" y="4"/>
                    </a:lnTo>
                    <a:lnTo>
                      <a:pt x="2469" y="1"/>
                    </a:lnTo>
                    <a:lnTo>
                      <a:pt x="2426" y="0"/>
                    </a:lnTo>
                    <a:lnTo>
                      <a:pt x="2426" y="0"/>
                    </a:lnTo>
                    <a:lnTo>
                      <a:pt x="2382" y="1"/>
                    </a:lnTo>
                    <a:lnTo>
                      <a:pt x="2340" y="4"/>
                    </a:lnTo>
                    <a:lnTo>
                      <a:pt x="2298" y="8"/>
                    </a:lnTo>
                    <a:lnTo>
                      <a:pt x="2256" y="15"/>
                    </a:lnTo>
                    <a:lnTo>
                      <a:pt x="2216" y="22"/>
                    </a:lnTo>
                    <a:lnTo>
                      <a:pt x="2177" y="32"/>
                    </a:lnTo>
                    <a:lnTo>
                      <a:pt x="2137" y="43"/>
                    </a:lnTo>
                    <a:lnTo>
                      <a:pt x="2098" y="57"/>
                    </a:lnTo>
                    <a:lnTo>
                      <a:pt x="2060" y="71"/>
                    </a:lnTo>
                    <a:lnTo>
                      <a:pt x="2023" y="87"/>
                    </a:lnTo>
                    <a:lnTo>
                      <a:pt x="1986" y="105"/>
                    </a:lnTo>
                    <a:lnTo>
                      <a:pt x="1951" y="123"/>
                    </a:lnTo>
                    <a:lnTo>
                      <a:pt x="1916" y="144"/>
                    </a:lnTo>
                    <a:lnTo>
                      <a:pt x="1883" y="165"/>
                    </a:lnTo>
                    <a:lnTo>
                      <a:pt x="1851" y="189"/>
                    </a:lnTo>
                    <a:lnTo>
                      <a:pt x="1818" y="213"/>
                    </a:lnTo>
                    <a:lnTo>
                      <a:pt x="1788" y="239"/>
                    </a:lnTo>
                    <a:lnTo>
                      <a:pt x="1758" y="266"/>
                    </a:lnTo>
                    <a:lnTo>
                      <a:pt x="1730" y="294"/>
                    </a:lnTo>
                    <a:lnTo>
                      <a:pt x="1704" y="322"/>
                    </a:lnTo>
                    <a:lnTo>
                      <a:pt x="1677" y="353"/>
                    </a:lnTo>
                    <a:lnTo>
                      <a:pt x="1652" y="384"/>
                    </a:lnTo>
                    <a:lnTo>
                      <a:pt x="1628" y="416"/>
                    </a:lnTo>
                    <a:lnTo>
                      <a:pt x="1607" y="449"/>
                    </a:lnTo>
                    <a:lnTo>
                      <a:pt x="1586" y="484"/>
                    </a:lnTo>
                    <a:lnTo>
                      <a:pt x="1566" y="519"/>
                    </a:lnTo>
                    <a:lnTo>
                      <a:pt x="1548" y="556"/>
                    </a:lnTo>
                    <a:lnTo>
                      <a:pt x="1531" y="592"/>
                    </a:lnTo>
                    <a:lnTo>
                      <a:pt x="1516" y="630"/>
                    </a:lnTo>
                    <a:lnTo>
                      <a:pt x="1503" y="668"/>
                    </a:lnTo>
                    <a:lnTo>
                      <a:pt x="1491" y="707"/>
                    </a:lnTo>
                    <a:lnTo>
                      <a:pt x="1481" y="748"/>
                    </a:lnTo>
                    <a:lnTo>
                      <a:pt x="1481" y="748"/>
                    </a:lnTo>
                    <a:lnTo>
                      <a:pt x="1461" y="734"/>
                    </a:lnTo>
                    <a:lnTo>
                      <a:pt x="1442" y="722"/>
                    </a:lnTo>
                    <a:lnTo>
                      <a:pt x="1422" y="711"/>
                    </a:lnTo>
                    <a:lnTo>
                      <a:pt x="1403" y="700"/>
                    </a:lnTo>
                    <a:lnTo>
                      <a:pt x="1382" y="690"/>
                    </a:lnTo>
                    <a:lnTo>
                      <a:pt x="1361" y="682"/>
                    </a:lnTo>
                    <a:lnTo>
                      <a:pt x="1340" y="673"/>
                    </a:lnTo>
                    <a:lnTo>
                      <a:pt x="1317" y="665"/>
                    </a:lnTo>
                    <a:lnTo>
                      <a:pt x="1295" y="659"/>
                    </a:lnTo>
                    <a:lnTo>
                      <a:pt x="1272" y="652"/>
                    </a:lnTo>
                    <a:lnTo>
                      <a:pt x="1250" y="648"/>
                    </a:lnTo>
                    <a:lnTo>
                      <a:pt x="1226" y="644"/>
                    </a:lnTo>
                    <a:lnTo>
                      <a:pt x="1202" y="640"/>
                    </a:lnTo>
                    <a:lnTo>
                      <a:pt x="1179" y="638"/>
                    </a:lnTo>
                    <a:lnTo>
                      <a:pt x="1155" y="637"/>
                    </a:lnTo>
                    <a:lnTo>
                      <a:pt x="1131" y="636"/>
                    </a:lnTo>
                    <a:lnTo>
                      <a:pt x="1131" y="636"/>
                    </a:lnTo>
                    <a:lnTo>
                      <a:pt x="1099" y="637"/>
                    </a:lnTo>
                    <a:lnTo>
                      <a:pt x="1068" y="640"/>
                    </a:lnTo>
                    <a:lnTo>
                      <a:pt x="1039" y="643"/>
                    </a:lnTo>
                    <a:lnTo>
                      <a:pt x="1008" y="648"/>
                    </a:lnTo>
                    <a:lnTo>
                      <a:pt x="978" y="655"/>
                    </a:lnTo>
                    <a:lnTo>
                      <a:pt x="950" y="664"/>
                    </a:lnTo>
                    <a:lnTo>
                      <a:pt x="921" y="673"/>
                    </a:lnTo>
                    <a:lnTo>
                      <a:pt x="894" y="685"/>
                    </a:lnTo>
                    <a:lnTo>
                      <a:pt x="866" y="696"/>
                    </a:lnTo>
                    <a:lnTo>
                      <a:pt x="841" y="710"/>
                    </a:lnTo>
                    <a:lnTo>
                      <a:pt x="816" y="724"/>
                    </a:lnTo>
                    <a:lnTo>
                      <a:pt x="791" y="741"/>
                    </a:lnTo>
                    <a:lnTo>
                      <a:pt x="767" y="757"/>
                    </a:lnTo>
                    <a:lnTo>
                      <a:pt x="743" y="776"/>
                    </a:lnTo>
                    <a:lnTo>
                      <a:pt x="722" y="794"/>
                    </a:lnTo>
                    <a:lnTo>
                      <a:pt x="701" y="815"/>
                    </a:lnTo>
                    <a:lnTo>
                      <a:pt x="680" y="836"/>
                    </a:lnTo>
                    <a:lnTo>
                      <a:pt x="662" y="857"/>
                    </a:lnTo>
                    <a:lnTo>
                      <a:pt x="644" y="881"/>
                    </a:lnTo>
                    <a:lnTo>
                      <a:pt x="627" y="904"/>
                    </a:lnTo>
                    <a:lnTo>
                      <a:pt x="610" y="930"/>
                    </a:lnTo>
                    <a:lnTo>
                      <a:pt x="596" y="955"/>
                    </a:lnTo>
                    <a:lnTo>
                      <a:pt x="582" y="980"/>
                    </a:lnTo>
                    <a:lnTo>
                      <a:pt x="571" y="1008"/>
                    </a:lnTo>
                    <a:lnTo>
                      <a:pt x="560" y="1035"/>
                    </a:lnTo>
                    <a:lnTo>
                      <a:pt x="550" y="1064"/>
                    </a:lnTo>
                    <a:lnTo>
                      <a:pt x="542" y="1092"/>
                    </a:lnTo>
                    <a:lnTo>
                      <a:pt x="535" y="1121"/>
                    </a:lnTo>
                    <a:lnTo>
                      <a:pt x="529" y="1152"/>
                    </a:lnTo>
                    <a:lnTo>
                      <a:pt x="526" y="1182"/>
                    </a:lnTo>
                    <a:lnTo>
                      <a:pt x="524" y="1212"/>
                    </a:lnTo>
                    <a:lnTo>
                      <a:pt x="522" y="1245"/>
                    </a:lnTo>
                    <a:lnTo>
                      <a:pt x="522" y="1245"/>
                    </a:lnTo>
                    <a:lnTo>
                      <a:pt x="524" y="1282"/>
                    </a:lnTo>
                    <a:lnTo>
                      <a:pt x="528" y="1320"/>
                    </a:lnTo>
                    <a:lnTo>
                      <a:pt x="528" y="1320"/>
                    </a:lnTo>
                    <a:lnTo>
                      <a:pt x="500" y="1323"/>
                    </a:lnTo>
                    <a:lnTo>
                      <a:pt x="473" y="1329"/>
                    </a:lnTo>
                    <a:lnTo>
                      <a:pt x="447" y="1334"/>
                    </a:lnTo>
                    <a:lnTo>
                      <a:pt x="420" y="1341"/>
                    </a:lnTo>
                    <a:lnTo>
                      <a:pt x="393" y="1350"/>
                    </a:lnTo>
                    <a:lnTo>
                      <a:pt x="370" y="1359"/>
                    </a:lnTo>
                    <a:lnTo>
                      <a:pt x="344" y="1371"/>
                    </a:lnTo>
                    <a:lnTo>
                      <a:pt x="321" y="1382"/>
                    </a:lnTo>
                    <a:lnTo>
                      <a:pt x="297" y="1394"/>
                    </a:lnTo>
                    <a:lnTo>
                      <a:pt x="274" y="1408"/>
                    </a:lnTo>
                    <a:lnTo>
                      <a:pt x="252" y="1422"/>
                    </a:lnTo>
                    <a:lnTo>
                      <a:pt x="231" y="1439"/>
                    </a:lnTo>
                    <a:lnTo>
                      <a:pt x="210" y="1455"/>
                    </a:lnTo>
                    <a:lnTo>
                      <a:pt x="190" y="1473"/>
                    </a:lnTo>
                    <a:lnTo>
                      <a:pt x="171" y="1491"/>
                    </a:lnTo>
                    <a:lnTo>
                      <a:pt x="153" y="1511"/>
                    </a:lnTo>
                    <a:lnTo>
                      <a:pt x="136" y="1530"/>
                    </a:lnTo>
                    <a:lnTo>
                      <a:pt x="119" y="1551"/>
                    </a:lnTo>
                    <a:lnTo>
                      <a:pt x="104" y="1572"/>
                    </a:lnTo>
                    <a:lnTo>
                      <a:pt x="90" y="1595"/>
                    </a:lnTo>
                    <a:lnTo>
                      <a:pt x="76" y="1617"/>
                    </a:lnTo>
                    <a:lnTo>
                      <a:pt x="63" y="1641"/>
                    </a:lnTo>
                    <a:lnTo>
                      <a:pt x="52" y="1665"/>
                    </a:lnTo>
                    <a:lnTo>
                      <a:pt x="41" y="1690"/>
                    </a:lnTo>
                    <a:lnTo>
                      <a:pt x="32" y="1715"/>
                    </a:lnTo>
                    <a:lnTo>
                      <a:pt x="24" y="1742"/>
                    </a:lnTo>
                    <a:lnTo>
                      <a:pt x="17" y="1767"/>
                    </a:lnTo>
                    <a:lnTo>
                      <a:pt x="11" y="1793"/>
                    </a:lnTo>
                    <a:lnTo>
                      <a:pt x="7" y="1821"/>
                    </a:lnTo>
                    <a:lnTo>
                      <a:pt x="3" y="1849"/>
                    </a:lnTo>
                    <a:lnTo>
                      <a:pt x="1" y="1877"/>
                    </a:lnTo>
                    <a:lnTo>
                      <a:pt x="0" y="1905"/>
                    </a:lnTo>
                    <a:lnTo>
                      <a:pt x="0" y="1905"/>
                    </a:lnTo>
                    <a:lnTo>
                      <a:pt x="1" y="1936"/>
                    </a:lnTo>
                    <a:lnTo>
                      <a:pt x="4" y="1966"/>
                    </a:lnTo>
                    <a:lnTo>
                      <a:pt x="7" y="1995"/>
                    </a:lnTo>
                    <a:lnTo>
                      <a:pt x="13" y="2024"/>
                    </a:lnTo>
                    <a:lnTo>
                      <a:pt x="20" y="2052"/>
                    </a:lnTo>
                    <a:lnTo>
                      <a:pt x="27" y="2080"/>
                    </a:lnTo>
                    <a:lnTo>
                      <a:pt x="36" y="2107"/>
                    </a:lnTo>
                    <a:lnTo>
                      <a:pt x="46" y="2134"/>
                    </a:lnTo>
                    <a:lnTo>
                      <a:pt x="59" y="2160"/>
                    </a:lnTo>
                    <a:lnTo>
                      <a:pt x="71" y="2185"/>
                    </a:lnTo>
                    <a:lnTo>
                      <a:pt x="85" y="2211"/>
                    </a:lnTo>
                    <a:lnTo>
                      <a:pt x="101" y="2234"/>
                    </a:lnTo>
                    <a:lnTo>
                      <a:pt x="118" y="2257"/>
                    </a:lnTo>
                    <a:lnTo>
                      <a:pt x="134" y="2279"/>
                    </a:lnTo>
                    <a:lnTo>
                      <a:pt x="154" y="2300"/>
                    </a:lnTo>
                    <a:lnTo>
                      <a:pt x="172" y="2321"/>
                    </a:lnTo>
                    <a:lnTo>
                      <a:pt x="193" y="2341"/>
                    </a:lnTo>
                    <a:lnTo>
                      <a:pt x="214" y="2359"/>
                    </a:lnTo>
                    <a:lnTo>
                      <a:pt x="237" y="2377"/>
                    </a:lnTo>
                    <a:lnTo>
                      <a:pt x="260" y="2393"/>
                    </a:lnTo>
                    <a:lnTo>
                      <a:pt x="284" y="2408"/>
                    </a:lnTo>
                    <a:lnTo>
                      <a:pt x="308" y="2422"/>
                    </a:lnTo>
                    <a:lnTo>
                      <a:pt x="333" y="2436"/>
                    </a:lnTo>
                    <a:lnTo>
                      <a:pt x="360" y="2447"/>
                    </a:lnTo>
                    <a:lnTo>
                      <a:pt x="386" y="2458"/>
                    </a:lnTo>
                    <a:lnTo>
                      <a:pt x="414" y="2467"/>
                    </a:lnTo>
                    <a:lnTo>
                      <a:pt x="442" y="2475"/>
                    </a:lnTo>
                    <a:lnTo>
                      <a:pt x="470" y="2482"/>
                    </a:lnTo>
                    <a:lnTo>
                      <a:pt x="500" y="2486"/>
                    </a:lnTo>
                    <a:lnTo>
                      <a:pt x="529" y="2491"/>
                    </a:lnTo>
                    <a:lnTo>
                      <a:pt x="559" y="2493"/>
                    </a:lnTo>
                    <a:lnTo>
                      <a:pt x="589" y="2493"/>
                    </a:lnTo>
                    <a:lnTo>
                      <a:pt x="589" y="2493"/>
                    </a:lnTo>
                    <a:lnTo>
                      <a:pt x="592" y="2493"/>
                    </a:lnTo>
                    <a:lnTo>
                      <a:pt x="592" y="2493"/>
                    </a:lnTo>
                    <a:lnTo>
                      <a:pt x="592" y="2493"/>
                    </a:lnTo>
                    <a:lnTo>
                      <a:pt x="3133" y="2493"/>
                    </a:lnTo>
                    <a:lnTo>
                      <a:pt x="3133" y="2493"/>
                    </a:lnTo>
                    <a:lnTo>
                      <a:pt x="3133" y="2493"/>
                    </a:lnTo>
                    <a:lnTo>
                      <a:pt x="3133" y="2493"/>
                    </a:lnTo>
                    <a:lnTo>
                      <a:pt x="3133" y="2493"/>
                    </a:lnTo>
                    <a:lnTo>
                      <a:pt x="3236" y="2493"/>
                    </a:lnTo>
                    <a:lnTo>
                      <a:pt x="3236" y="2493"/>
                    </a:lnTo>
                    <a:lnTo>
                      <a:pt x="3239" y="2492"/>
                    </a:lnTo>
                    <a:lnTo>
                      <a:pt x="3239" y="2489"/>
                    </a:lnTo>
                    <a:lnTo>
                      <a:pt x="3239" y="2486"/>
                    </a:lnTo>
                    <a:lnTo>
                      <a:pt x="3239" y="2486"/>
                    </a:lnTo>
                    <a:lnTo>
                      <a:pt x="3280" y="2481"/>
                    </a:lnTo>
                    <a:lnTo>
                      <a:pt x="3319" y="2474"/>
                    </a:lnTo>
                    <a:lnTo>
                      <a:pt x="3358" y="2464"/>
                    </a:lnTo>
                    <a:lnTo>
                      <a:pt x="3396" y="2453"/>
                    </a:lnTo>
                    <a:lnTo>
                      <a:pt x="3434" y="2440"/>
                    </a:lnTo>
                    <a:lnTo>
                      <a:pt x="3470" y="2426"/>
                    </a:lnTo>
                    <a:lnTo>
                      <a:pt x="3506" y="2409"/>
                    </a:lnTo>
                    <a:lnTo>
                      <a:pt x="3541" y="2393"/>
                    </a:lnTo>
                    <a:lnTo>
                      <a:pt x="3575" y="2373"/>
                    </a:lnTo>
                    <a:lnTo>
                      <a:pt x="3609" y="2352"/>
                    </a:lnTo>
                    <a:lnTo>
                      <a:pt x="3641" y="2331"/>
                    </a:lnTo>
                    <a:lnTo>
                      <a:pt x="3672" y="2307"/>
                    </a:lnTo>
                    <a:lnTo>
                      <a:pt x="3701" y="2283"/>
                    </a:lnTo>
                    <a:lnTo>
                      <a:pt x="3730" y="2257"/>
                    </a:lnTo>
                    <a:lnTo>
                      <a:pt x="3758" y="2230"/>
                    </a:lnTo>
                    <a:lnTo>
                      <a:pt x="3785" y="2201"/>
                    </a:lnTo>
                    <a:lnTo>
                      <a:pt x="3809" y="2171"/>
                    </a:lnTo>
                    <a:lnTo>
                      <a:pt x="3833" y="2142"/>
                    </a:lnTo>
                    <a:lnTo>
                      <a:pt x="3856" y="2110"/>
                    </a:lnTo>
                    <a:lnTo>
                      <a:pt x="3877" y="2078"/>
                    </a:lnTo>
                    <a:lnTo>
                      <a:pt x="3897" y="2044"/>
                    </a:lnTo>
                    <a:lnTo>
                      <a:pt x="3915" y="2009"/>
                    </a:lnTo>
                    <a:lnTo>
                      <a:pt x="3932" y="1974"/>
                    </a:lnTo>
                    <a:lnTo>
                      <a:pt x="3946" y="1938"/>
                    </a:lnTo>
                    <a:lnTo>
                      <a:pt x="3960" y="1900"/>
                    </a:lnTo>
                    <a:lnTo>
                      <a:pt x="3971" y="1862"/>
                    </a:lnTo>
                    <a:lnTo>
                      <a:pt x="3982" y="1823"/>
                    </a:lnTo>
                    <a:lnTo>
                      <a:pt x="3991" y="1784"/>
                    </a:lnTo>
                    <a:lnTo>
                      <a:pt x="3996" y="1744"/>
                    </a:lnTo>
                    <a:lnTo>
                      <a:pt x="4002" y="1704"/>
                    </a:lnTo>
                    <a:lnTo>
                      <a:pt x="4005" y="1663"/>
                    </a:lnTo>
                    <a:lnTo>
                      <a:pt x="4005" y="1621"/>
                    </a:lnTo>
                    <a:lnTo>
                      <a:pt x="4005" y="1621"/>
                    </a:lnTo>
                    <a:close/>
                  </a:path>
                </a:pathLst>
              </a:custGeom>
              <a:gradFill flip="none" rotWithShape="1">
                <a:gsLst>
                  <a:gs pos="0">
                    <a:srgbClr val="22E0EA">
                      <a:alpha val="70000"/>
                    </a:srgbClr>
                  </a:gs>
                  <a:gs pos="100000">
                    <a:srgbClr val="00B0F0">
                      <a:alpha val="0"/>
                    </a:srgbClr>
                  </a:gs>
                </a:gsLst>
                <a:path path="circle">
                  <a:fillToRect l="50000" t="50000" r="50000" b="50000"/>
                </a:path>
                <a:tileRect/>
              </a:gradFill>
              <a:ln w="19050" cap="flat" cmpd="sng" algn="ctr">
                <a:gradFill>
                  <a:gsLst>
                    <a:gs pos="0">
                      <a:srgbClr val="66FFFF"/>
                    </a:gs>
                    <a:gs pos="100000">
                      <a:srgbClr val="15C2FF"/>
                    </a:gs>
                  </a:gsLst>
                  <a:lin ang="5400000" scaled="0"/>
                </a:gradFill>
                <a:prstDash val="solid"/>
                <a:headEnd type="none" w="med" len="med"/>
                <a:tailEnd type="none" w="med" len="med"/>
              </a:ln>
              <a:effectLst/>
            </p:spPr>
            <p:txBody>
              <a:bodyPr vert="horz" wrap="none" lIns="121916" tIns="60959" rIns="121916" bIns="60959" numCol="1" rtlCol="0" anchor="ctr" anchorCtr="1" compatLnSpc="1">
                <a:prstTxWarp prst="textNoShape">
                  <a:avLst/>
                </a:prstTxWarp>
              </a:bodyPr>
              <a:lstStyle/>
              <a:p>
                <a:pPr algn="ctr" defTabSz="1535671" eaLnBrk="0" fontAlgn="base" hangingPunct="0">
                  <a:lnSpc>
                    <a:spcPct val="90000"/>
                  </a:lnSpc>
                  <a:spcBef>
                    <a:spcPct val="20000"/>
                  </a:spcBef>
                  <a:spcAft>
                    <a:spcPct val="0"/>
                  </a:spcAft>
                  <a:defRPr/>
                </a:pPr>
                <a:endParaRPr lang="zh-CN" altLang="en-US" sz="1049"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grpSp>
        <p:sp>
          <p:nvSpPr>
            <p:cNvPr id="94" name="TextBox 162"/>
            <p:cNvSpPr txBox="1"/>
            <p:nvPr/>
          </p:nvSpPr>
          <p:spPr>
            <a:xfrm>
              <a:off x="5634589" y="1322167"/>
              <a:ext cx="1423383" cy="266318"/>
            </a:xfrm>
            <a:prstGeom prst="rect">
              <a:avLst/>
            </a:prstGeom>
            <a:noFill/>
          </p:spPr>
          <p:txBody>
            <a:bodyPr wrap="square" lIns="115159" tIns="57580" rIns="115159" bIns="57580" rtlCol="0">
              <a:spAutoFit/>
            </a:bodyPr>
            <a:lstStyle/>
            <a:p>
              <a:pPr algn="ctr" defTabSz="1535671" eaLnBrk="0" fontAlgn="base" hangingPunct="0">
                <a:spcBef>
                  <a:spcPct val="0"/>
                </a:spcBef>
                <a:spcAft>
                  <a:spcPct val="0"/>
                </a:spcAft>
              </a:pPr>
              <a:r>
                <a:rPr lang="zh-CN" altLang="en-US" sz="1400" dirty="0" smtClean="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rPr>
                <a:t>传统影像应用</a:t>
              </a:r>
              <a:endParaRPr lang="zh-CN" altLang="en-US" sz="140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grpSp>
      <p:sp>
        <p:nvSpPr>
          <p:cNvPr id="98" name="矩形 97"/>
          <p:cNvSpPr/>
          <p:nvPr/>
        </p:nvSpPr>
        <p:spPr bwMode="auto">
          <a:xfrm>
            <a:off x="711305" y="4392574"/>
            <a:ext cx="5820836" cy="1466759"/>
          </a:xfrm>
          <a:prstGeom prst="rect">
            <a:avLst/>
          </a:prstGeom>
          <a:solidFill>
            <a:srgbClr val="0070C0">
              <a:alpha val="50000"/>
            </a:srgbClr>
          </a:solidFill>
          <a:ln w="25400" cap="flat" cmpd="sng" algn="ctr">
            <a:noFill/>
            <a:prstDash val="solid"/>
          </a:ln>
          <a:effectLst>
            <a:outerShdw blurRad="50800" dist="38100" dir="2700000" algn="tl" rotWithShape="0">
              <a:prstClr val="black">
                <a:alpha val="40000"/>
              </a:prstClr>
            </a:outerShdw>
          </a:effectLst>
        </p:spPr>
        <p:txBody>
          <a:bodyPr lIns="408045" tIns="57580" rIns="115159" bIns="57580" rtlCol="0" anchor="ctr"/>
          <a:lstStyle/>
          <a:p>
            <a:pPr defTabSz="607427" eaLnBrk="0" fontAlgn="base" hangingPunct="0">
              <a:spcBef>
                <a:spcPct val="0"/>
              </a:spcBef>
              <a:spcAft>
                <a:spcPct val="0"/>
              </a:spcAft>
            </a:pPr>
            <a:endParaRPr lang="zh-CN" altLang="en-US" sz="3199" dirty="0">
              <a:solidFill>
                <a:prstClr val="black"/>
              </a:solidFill>
              <a:latin typeface="微软雅黑"/>
            </a:endParaRPr>
          </a:p>
        </p:txBody>
      </p:sp>
      <p:sp>
        <p:nvSpPr>
          <p:cNvPr id="99" name="矩形 98"/>
          <p:cNvSpPr/>
          <p:nvPr/>
        </p:nvSpPr>
        <p:spPr>
          <a:xfrm>
            <a:off x="4655120" y="4513593"/>
            <a:ext cx="1558792" cy="358448"/>
          </a:xfrm>
          <a:prstGeom prst="rect">
            <a:avLst/>
          </a:prstGeom>
          <a:gradFill flip="none" rotWithShape="1">
            <a:gsLst>
              <a:gs pos="68000">
                <a:srgbClr val="00ADED">
                  <a:alpha val="0"/>
                </a:srgbClr>
              </a:gs>
              <a:gs pos="100000">
                <a:srgbClr val="00B0F0">
                  <a:alpha val="41000"/>
                </a:srgbClr>
              </a:gs>
            </a:gsLst>
            <a:path path="rect">
              <a:fillToRect l="50000" t="50000" r="50000" b="50000"/>
            </a:path>
            <a:tileRect/>
          </a:gradFill>
          <a:ln w="9525" cap="flat" cmpd="sng" algn="ctr">
            <a:solidFill>
              <a:srgbClr val="00ADED"/>
            </a:solidFill>
            <a:prstDash val="dash"/>
            <a:headEnd type="none" w="med" len="med"/>
            <a:tailEnd type="none" w="med" len="med"/>
          </a:ln>
          <a:effectLst/>
        </p:spPr>
        <p:txBody>
          <a:bodyPr vert="horz" wrap="none" lIns="115159" tIns="57580" rIns="115159" bIns="57580" numCol="1" rtlCol="0" anchor="ctr" anchorCtr="1" compatLnSpc="1">
            <a:prstTxWarp prst="textNoShape">
              <a:avLst/>
            </a:prstTxWarp>
          </a:bodyPr>
          <a:lstStyle/>
          <a:p>
            <a:pPr algn="ctr" defTabSz="1535671" eaLnBrk="0" fontAlgn="base" hangingPunct="0">
              <a:lnSpc>
                <a:spcPct val="90000"/>
              </a:lnSpc>
              <a:spcBef>
                <a:spcPct val="20000"/>
              </a:spcBef>
              <a:spcAft>
                <a:spcPct val="0"/>
              </a:spcAft>
            </a:pPr>
            <a:r>
              <a:rPr lang="zh-CN" altLang="en-US" sz="1100" b="1"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rPr>
              <a:t>对象存储服务</a:t>
            </a:r>
            <a:endParaRPr lang="en-US" altLang="zh-CN" sz="1100" b="1"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sp>
        <p:nvSpPr>
          <p:cNvPr id="100" name="矩形 99"/>
          <p:cNvSpPr/>
          <p:nvPr/>
        </p:nvSpPr>
        <p:spPr>
          <a:xfrm>
            <a:off x="2780756" y="4513593"/>
            <a:ext cx="1558792" cy="358448"/>
          </a:xfrm>
          <a:prstGeom prst="rect">
            <a:avLst/>
          </a:prstGeom>
          <a:gradFill flip="none" rotWithShape="1">
            <a:gsLst>
              <a:gs pos="68000">
                <a:srgbClr val="00ADED">
                  <a:alpha val="0"/>
                </a:srgbClr>
              </a:gs>
              <a:gs pos="100000">
                <a:srgbClr val="00B0F0">
                  <a:alpha val="41000"/>
                </a:srgbClr>
              </a:gs>
            </a:gsLst>
            <a:path path="rect">
              <a:fillToRect l="50000" t="50000" r="50000" b="50000"/>
            </a:path>
            <a:tileRect/>
          </a:gradFill>
          <a:ln w="9525" cap="flat" cmpd="sng" algn="ctr">
            <a:solidFill>
              <a:srgbClr val="00ADED"/>
            </a:solidFill>
            <a:prstDash val="dash"/>
            <a:headEnd type="none" w="med" len="med"/>
            <a:tailEnd type="none" w="med" len="med"/>
          </a:ln>
          <a:effectLst/>
        </p:spPr>
        <p:txBody>
          <a:bodyPr vert="horz" wrap="none" lIns="115159" tIns="57580" rIns="115159" bIns="57580" numCol="1" rtlCol="0" anchor="ctr" anchorCtr="1" compatLnSpc="1">
            <a:prstTxWarp prst="textNoShape">
              <a:avLst/>
            </a:prstTxWarp>
          </a:bodyPr>
          <a:lstStyle/>
          <a:p>
            <a:pPr algn="ctr" defTabSz="1535671" eaLnBrk="0" fontAlgn="base" hangingPunct="0">
              <a:lnSpc>
                <a:spcPct val="90000"/>
              </a:lnSpc>
              <a:spcBef>
                <a:spcPct val="20000"/>
              </a:spcBef>
              <a:spcAft>
                <a:spcPct val="0"/>
              </a:spcAft>
            </a:pPr>
            <a:r>
              <a:rPr lang="zh-CN" altLang="en-US" sz="1100" b="1"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rPr>
              <a:t>文件存储服务</a:t>
            </a:r>
            <a:endParaRPr lang="en-US" altLang="zh-CN" sz="1100" b="1"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sp>
        <p:nvSpPr>
          <p:cNvPr id="101" name="矩形 100"/>
          <p:cNvSpPr/>
          <p:nvPr/>
        </p:nvSpPr>
        <p:spPr>
          <a:xfrm>
            <a:off x="906389" y="4513593"/>
            <a:ext cx="1558792" cy="358448"/>
          </a:xfrm>
          <a:prstGeom prst="rect">
            <a:avLst/>
          </a:prstGeom>
          <a:gradFill flip="none" rotWithShape="1">
            <a:gsLst>
              <a:gs pos="68000">
                <a:srgbClr val="00ADED">
                  <a:alpha val="0"/>
                </a:srgbClr>
              </a:gs>
              <a:gs pos="100000">
                <a:srgbClr val="00B0F0">
                  <a:alpha val="41000"/>
                </a:srgbClr>
              </a:gs>
            </a:gsLst>
            <a:path path="rect">
              <a:fillToRect l="50000" t="50000" r="50000" b="50000"/>
            </a:path>
            <a:tileRect/>
          </a:gradFill>
          <a:ln w="9525" cap="flat" cmpd="sng" algn="ctr">
            <a:solidFill>
              <a:srgbClr val="00ADED"/>
            </a:solidFill>
            <a:prstDash val="dash"/>
            <a:headEnd type="none" w="med" len="med"/>
            <a:tailEnd type="none" w="med" len="med"/>
          </a:ln>
          <a:effectLst/>
        </p:spPr>
        <p:txBody>
          <a:bodyPr vert="horz" wrap="none" lIns="115159" tIns="57580" rIns="115159" bIns="57580" numCol="1" rtlCol="0" anchor="ctr" anchorCtr="1" compatLnSpc="1">
            <a:prstTxWarp prst="textNoShape">
              <a:avLst/>
            </a:prstTxWarp>
          </a:bodyPr>
          <a:lstStyle/>
          <a:p>
            <a:pPr algn="ctr" defTabSz="1535671" eaLnBrk="0" fontAlgn="base" hangingPunct="0">
              <a:lnSpc>
                <a:spcPct val="90000"/>
              </a:lnSpc>
              <a:spcBef>
                <a:spcPct val="20000"/>
              </a:spcBef>
              <a:spcAft>
                <a:spcPct val="0"/>
              </a:spcAft>
            </a:pPr>
            <a:r>
              <a:rPr lang="zh-CN" altLang="en-US" sz="1100" b="1"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rPr>
              <a:t>块存储服务</a:t>
            </a:r>
          </a:p>
        </p:txBody>
      </p:sp>
      <p:sp>
        <p:nvSpPr>
          <p:cNvPr id="102" name="矩形 101"/>
          <p:cNvSpPr/>
          <p:nvPr/>
        </p:nvSpPr>
        <p:spPr>
          <a:xfrm>
            <a:off x="879771" y="5402289"/>
            <a:ext cx="5483903" cy="337163"/>
          </a:xfrm>
          <a:prstGeom prst="rect">
            <a:avLst/>
          </a:prstGeom>
          <a:gradFill flip="none" rotWithShape="1">
            <a:gsLst>
              <a:gs pos="68000">
                <a:srgbClr val="00ADED">
                  <a:alpha val="0"/>
                </a:srgbClr>
              </a:gs>
              <a:gs pos="100000">
                <a:srgbClr val="00B0F0">
                  <a:alpha val="41000"/>
                </a:srgbClr>
              </a:gs>
            </a:gsLst>
            <a:path path="rect">
              <a:fillToRect l="50000" t="50000" r="50000" b="50000"/>
            </a:path>
            <a:tileRect/>
          </a:gradFill>
          <a:ln w="9525" cap="flat" cmpd="sng" algn="ctr">
            <a:solidFill>
              <a:srgbClr val="00ADED"/>
            </a:solidFill>
            <a:prstDash val="solid"/>
            <a:headEnd type="none" w="med" len="med"/>
            <a:tailEnd type="none" w="med" len="med"/>
          </a:ln>
          <a:effectLst/>
        </p:spPr>
        <p:txBody>
          <a:bodyPr vert="horz" wrap="none" lIns="115159" tIns="57580" rIns="115159" bIns="57580" numCol="1" rtlCol="0" anchor="ctr" anchorCtr="1" compatLnSpc="1">
            <a:prstTxWarp prst="textNoShape">
              <a:avLst/>
            </a:prstTxWarp>
          </a:bodyPr>
          <a:lstStyle/>
          <a:p>
            <a:pPr algn="ctr" defTabSz="1535671" eaLnBrk="0" fontAlgn="base" hangingPunct="0">
              <a:lnSpc>
                <a:spcPct val="90000"/>
              </a:lnSpc>
              <a:spcBef>
                <a:spcPct val="20000"/>
              </a:spcBef>
              <a:spcAft>
                <a:spcPct val="0"/>
              </a:spcAft>
            </a:pPr>
            <a:r>
              <a:rPr lang="zh-CN" altLang="en-US" sz="1400" kern="0" dirty="0" smtClean="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rPr>
              <a:t>通用硬件平台</a:t>
            </a:r>
            <a:endParaRPr lang="zh-CN" altLang="en-US" sz="1400"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sp>
        <p:nvSpPr>
          <p:cNvPr id="103" name="圓角矩形 19"/>
          <p:cNvSpPr/>
          <p:nvPr/>
        </p:nvSpPr>
        <p:spPr>
          <a:xfrm>
            <a:off x="682441" y="2508505"/>
            <a:ext cx="5832268" cy="387779"/>
          </a:xfrm>
          <a:prstGeom prst="rect">
            <a:avLst/>
          </a:prstGeom>
          <a:gradFill flip="none" rotWithShape="1">
            <a:gsLst>
              <a:gs pos="68000">
                <a:srgbClr val="00ADED">
                  <a:alpha val="0"/>
                </a:srgbClr>
              </a:gs>
              <a:gs pos="100000">
                <a:srgbClr val="00B0F0">
                  <a:alpha val="41000"/>
                </a:srgbClr>
              </a:gs>
            </a:gsLst>
            <a:path path="rect">
              <a:fillToRect l="50000" t="50000" r="50000" b="50000"/>
            </a:path>
            <a:tileRect/>
          </a:gradFill>
          <a:ln w="9525" cap="flat" cmpd="sng" algn="ctr">
            <a:solidFill>
              <a:srgbClr val="00ADED"/>
            </a:solidFill>
            <a:prstDash val="solid"/>
            <a:headEnd type="none" w="med" len="med"/>
            <a:tailEnd type="none" w="med" len="med"/>
          </a:ln>
          <a:effectLst/>
        </p:spPr>
        <p:txBody>
          <a:bodyPr vert="horz" wrap="none" lIns="115159" tIns="57580" rIns="115159" bIns="57580" numCol="1" rtlCol="0" anchor="ctr" anchorCtr="1" compatLnSpc="1">
            <a:prstTxWarp prst="textNoShape">
              <a:avLst/>
            </a:prstTxWarp>
          </a:bodyPr>
          <a:lstStyle/>
          <a:p>
            <a:pPr algn="ctr" defTabSz="1535671" eaLnBrk="0" fontAlgn="base" hangingPunct="0">
              <a:lnSpc>
                <a:spcPct val="90000"/>
              </a:lnSpc>
              <a:spcBef>
                <a:spcPct val="20000"/>
              </a:spcBef>
              <a:spcAft>
                <a:spcPct val="0"/>
              </a:spcAft>
            </a:pPr>
            <a:endParaRPr lang="zh-TW" altLang="en-US" sz="1400"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endParaRPr>
          </a:p>
        </p:txBody>
      </p:sp>
      <p:sp>
        <p:nvSpPr>
          <p:cNvPr id="116" name="矩形 115"/>
          <p:cNvSpPr/>
          <p:nvPr/>
        </p:nvSpPr>
        <p:spPr>
          <a:xfrm>
            <a:off x="878511" y="4923489"/>
            <a:ext cx="5483903" cy="414527"/>
          </a:xfrm>
          <a:prstGeom prst="rect">
            <a:avLst/>
          </a:prstGeom>
          <a:gradFill flip="none" rotWithShape="1">
            <a:gsLst>
              <a:gs pos="68000">
                <a:srgbClr val="00ADED">
                  <a:alpha val="0"/>
                </a:srgbClr>
              </a:gs>
              <a:gs pos="100000">
                <a:srgbClr val="00B0F0">
                  <a:alpha val="41000"/>
                </a:srgbClr>
              </a:gs>
            </a:gsLst>
            <a:path path="rect">
              <a:fillToRect l="50000" t="50000" r="50000" b="50000"/>
            </a:path>
            <a:tileRect/>
          </a:gradFill>
          <a:ln w="9525" cap="flat" cmpd="sng" algn="ctr">
            <a:solidFill>
              <a:srgbClr val="00ADED"/>
            </a:solidFill>
            <a:prstDash val="solid"/>
            <a:headEnd type="none" w="med" len="med"/>
            <a:tailEnd type="none" w="med" len="med"/>
          </a:ln>
          <a:effectLst/>
        </p:spPr>
        <p:txBody>
          <a:bodyPr vert="horz" wrap="none" lIns="115159" tIns="57580" rIns="115159" bIns="57580" numCol="1" rtlCol="0" anchor="ctr" anchorCtr="1" compatLnSpc="1">
            <a:prstTxWarp prst="textNoShape">
              <a:avLst/>
            </a:prstTxWarp>
          </a:bodyPr>
          <a:lstStyle/>
          <a:p>
            <a:pPr algn="ctr" defTabSz="1535671" eaLnBrk="0" fontAlgn="base" hangingPunct="0">
              <a:lnSpc>
                <a:spcPct val="90000"/>
              </a:lnSpc>
              <a:spcBef>
                <a:spcPct val="20000"/>
              </a:spcBef>
              <a:spcAft>
                <a:spcPct val="0"/>
              </a:spcAft>
            </a:pPr>
            <a:endParaRPr lang="zh-CN" altLang="en-US" sz="1400"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微软雅黑"/>
              <a:sym typeface="Arial" pitchFamily="34" charset="0"/>
            </a:endParaRPr>
          </a:p>
        </p:txBody>
      </p:sp>
      <p:sp>
        <p:nvSpPr>
          <p:cNvPr id="117" name="文本框 116"/>
          <p:cNvSpPr txBox="1"/>
          <p:nvPr/>
        </p:nvSpPr>
        <p:spPr>
          <a:xfrm>
            <a:off x="878511" y="4965512"/>
            <a:ext cx="5483901" cy="338554"/>
          </a:xfrm>
          <a:prstGeom prst="rect">
            <a:avLst/>
          </a:prstGeom>
          <a:noFill/>
        </p:spPr>
        <p:txBody>
          <a:bodyPr wrap="square" rtlCol="0">
            <a:spAutoFit/>
          </a:bodyPr>
          <a:lstStyle/>
          <a:p>
            <a:pPr algn="ctr" eaLnBrk="0" fontAlgn="base" hangingPunct="0">
              <a:spcBef>
                <a:spcPct val="0"/>
              </a:spcBef>
              <a:spcAft>
                <a:spcPct val="0"/>
              </a:spcAft>
            </a:pPr>
            <a:r>
              <a:rPr lang="en-US" altLang="zh-CN" sz="1600" b="1" kern="0" dirty="0" smtClean="0">
                <a:solidFill>
                  <a:srgbClr val="FFC000"/>
                </a:solidFill>
                <a:effectLst>
                  <a:outerShdw blurRad="38100" dist="38100" dir="2700000" algn="tl">
                    <a:srgbClr val="000000">
                      <a:alpha val="43137"/>
                    </a:srgbClr>
                  </a:outerShdw>
                </a:effectLst>
                <a:latin typeface="微软雅黑"/>
              </a:rPr>
              <a:t>FusionStorage</a:t>
            </a:r>
            <a:endParaRPr lang="zh-CN" altLang="en-US" sz="1600" b="1" kern="0" dirty="0">
              <a:solidFill>
                <a:srgbClr val="FFC000"/>
              </a:solidFill>
              <a:effectLst>
                <a:outerShdw blurRad="38100" dist="38100" dir="2700000" algn="tl">
                  <a:srgbClr val="000000">
                    <a:alpha val="43137"/>
                  </a:srgbClr>
                </a:outerShdw>
              </a:effectLst>
              <a:latin typeface="微软雅黑"/>
            </a:endParaRPr>
          </a:p>
        </p:txBody>
      </p:sp>
      <p:grpSp>
        <p:nvGrpSpPr>
          <p:cNvPr id="131" name="组合 130"/>
          <p:cNvGrpSpPr/>
          <p:nvPr/>
        </p:nvGrpSpPr>
        <p:grpSpPr>
          <a:xfrm>
            <a:off x="679615" y="3207228"/>
            <a:ext cx="667236" cy="316836"/>
            <a:chOff x="679792" y="2974488"/>
            <a:chExt cx="667408" cy="480052"/>
          </a:xfrm>
        </p:grpSpPr>
        <p:sp>
          <p:nvSpPr>
            <p:cNvPr id="132" name="Rounded Rectangle 41"/>
            <p:cNvSpPr/>
            <p:nvPr/>
          </p:nvSpPr>
          <p:spPr bwMode="auto">
            <a:xfrm>
              <a:off x="679792" y="2974488"/>
              <a:ext cx="667408" cy="428753"/>
            </a:xfrm>
            <a:prstGeom prst="roundRect">
              <a:avLst>
                <a:gd name="adj" fmla="val 108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133" name="文本框 132"/>
            <p:cNvSpPr txBox="1"/>
            <p:nvPr/>
          </p:nvSpPr>
          <p:spPr>
            <a:xfrm>
              <a:off x="748220" y="2988214"/>
              <a:ext cx="580758" cy="466326"/>
            </a:xfrm>
            <a:prstGeom prst="rect">
              <a:avLst/>
            </a:prstGeom>
            <a:noFill/>
          </p:spPr>
          <p:txBody>
            <a:bodyPr wrap="none" rtlCol="0">
              <a:spAutoFit/>
            </a:bodyPr>
            <a:lstStyle/>
            <a:p>
              <a:pPr eaLnBrk="0" fontAlgn="base" hangingPunct="0">
                <a:spcBef>
                  <a:spcPct val="0"/>
                </a:spcBef>
                <a:spcAft>
                  <a:spcPct val="0"/>
                </a:spcAft>
              </a:pPr>
              <a:r>
                <a:rPr lang="en-US" altLang="zh-CN" sz="1400" b="1" kern="0" dirty="0" smtClean="0">
                  <a:solidFill>
                    <a:prstClr val="white"/>
                  </a:solidFill>
                  <a:latin typeface="微软雅黑"/>
                  <a:cs typeface="Arial" pitchFamily="34" charset="0"/>
                </a:rPr>
                <a:t>SCSI</a:t>
              </a:r>
              <a:endParaRPr lang="zh-CN" altLang="en-US" sz="1400" b="1" kern="0" dirty="0">
                <a:solidFill>
                  <a:prstClr val="white"/>
                </a:solidFill>
                <a:latin typeface="微软雅黑"/>
                <a:cs typeface="Arial" pitchFamily="34" charset="0"/>
              </a:endParaRPr>
            </a:p>
          </p:txBody>
        </p:sp>
      </p:grpSp>
      <p:grpSp>
        <p:nvGrpSpPr>
          <p:cNvPr id="134" name="组合 133"/>
          <p:cNvGrpSpPr/>
          <p:nvPr/>
        </p:nvGrpSpPr>
        <p:grpSpPr>
          <a:xfrm>
            <a:off x="1412233" y="3207228"/>
            <a:ext cx="701917" cy="316836"/>
            <a:chOff x="679792" y="2974488"/>
            <a:chExt cx="702099" cy="480052"/>
          </a:xfrm>
        </p:grpSpPr>
        <p:sp>
          <p:nvSpPr>
            <p:cNvPr id="135" name="Rounded Rectangle 41"/>
            <p:cNvSpPr/>
            <p:nvPr/>
          </p:nvSpPr>
          <p:spPr bwMode="auto">
            <a:xfrm>
              <a:off x="679792" y="2974488"/>
              <a:ext cx="667408" cy="428753"/>
            </a:xfrm>
            <a:prstGeom prst="roundRect">
              <a:avLst>
                <a:gd name="adj" fmla="val 108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136" name="文本框 135"/>
            <p:cNvSpPr txBox="1"/>
            <p:nvPr/>
          </p:nvSpPr>
          <p:spPr>
            <a:xfrm>
              <a:off x="748220" y="2988214"/>
              <a:ext cx="633671" cy="466326"/>
            </a:xfrm>
            <a:prstGeom prst="rect">
              <a:avLst/>
            </a:prstGeom>
            <a:noFill/>
          </p:spPr>
          <p:txBody>
            <a:bodyPr wrap="none" rtlCol="0">
              <a:spAutoFit/>
            </a:bodyPr>
            <a:lstStyle/>
            <a:p>
              <a:pPr eaLnBrk="0" fontAlgn="base" hangingPunct="0">
                <a:spcBef>
                  <a:spcPct val="0"/>
                </a:spcBef>
                <a:spcAft>
                  <a:spcPct val="0"/>
                </a:spcAft>
              </a:pPr>
              <a:r>
                <a:rPr lang="en-US" altLang="zh-CN" sz="1400" b="1" kern="0" dirty="0" smtClean="0">
                  <a:solidFill>
                    <a:prstClr val="white"/>
                  </a:solidFill>
                  <a:latin typeface="微软雅黑"/>
                  <a:cs typeface="Arial" pitchFamily="34" charset="0"/>
                </a:rPr>
                <a:t>iSCSI</a:t>
              </a:r>
              <a:endParaRPr lang="zh-CN" altLang="en-US" sz="1400" b="1" kern="0" dirty="0">
                <a:solidFill>
                  <a:prstClr val="white"/>
                </a:solidFill>
                <a:latin typeface="微软雅黑"/>
                <a:cs typeface="Arial" pitchFamily="34" charset="0"/>
              </a:endParaRPr>
            </a:p>
          </p:txBody>
        </p:sp>
      </p:grpSp>
      <p:grpSp>
        <p:nvGrpSpPr>
          <p:cNvPr id="137" name="组合 136"/>
          <p:cNvGrpSpPr/>
          <p:nvPr/>
        </p:nvGrpSpPr>
        <p:grpSpPr>
          <a:xfrm>
            <a:off x="2158599" y="3207228"/>
            <a:ext cx="667740" cy="316836"/>
            <a:chOff x="679792" y="2974488"/>
            <a:chExt cx="667914" cy="480052"/>
          </a:xfrm>
        </p:grpSpPr>
        <p:sp>
          <p:nvSpPr>
            <p:cNvPr id="138" name="Rounded Rectangle 41"/>
            <p:cNvSpPr/>
            <p:nvPr/>
          </p:nvSpPr>
          <p:spPr bwMode="auto">
            <a:xfrm>
              <a:off x="679792" y="2974488"/>
              <a:ext cx="667408" cy="428753"/>
            </a:xfrm>
            <a:prstGeom prst="roundRect">
              <a:avLst>
                <a:gd name="adj" fmla="val 108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139" name="文本框 138"/>
            <p:cNvSpPr txBox="1"/>
            <p:nvPr/>
          </p:nvSpPr>
          <p:spPr>
            <a:xfrm>
              <a:off x="802222" y="2988214"/>
              <a:ext cx="545484" cy="466326"/>
            </a:xfrm>
            <a:prstGeom prst="rect">
              <a:avLst/>
            </a:prstGeom>
            <a:noFill/>
          </p:spPr>
          <p:txBody>
            <a:bodyPr wrap="none" rtlCol="0">
              <a:spAutoFit/>
            </a:bodyPr>
            <a:lstStyle/>
            <a:p>
              <a:pPr eaLnBrk="0" fontAlgn="base" hangingPunct="0">
                <a:spcBef>
                  <a:spcPct val="0"/>
                </a:spcBef>
                <a:spcAft>
                  <a:spcPct val="0"/>
                </a:spcAft>
              </a:pPr>
              <a:r>
                <a:rPr lang="en-US" altLang="zh-CN" sz="1400" b="1" kern="0" dirty="0">
                  <a:solidFill>
                    <a:prstClr val="white"/>
                  </a:solidFill>
                  <a:latin typeface="微软雅黑"/>
                  <a:cs typeface="Arial" pitchFamily="34" charset="0"/>
                </a:rPr>
                <a:t>NFS</a:t>
              </a:r>
              <a:endParaRPr lang="zh-CN" altLang="en-US" sz="1400" b="1" kern="0" dirty="0">
                <a:solidFill>
                  <a:prstClr val="white"/>
                </a:solidFill>
                <a:latin typeface="微软雅黑"/>
                <a:cs typeface="Arial" pitchFamily="34" charset="0"/>
              </a:endParaRPr>
            </a:p>
          </p:txBody>
        </p:sp>
      </p:grpSp>
      <p:grpSp>
        <p:nvGrpSpPr>
          <p:cNvPr id="140" name="组合 139"/>
          <p:cNvGrpSpPr/>
          <p:nvPr/>
        </p:nvGrpSpPr>
        <p:grpSpPr>
          <a:xfrm>
            <a:off x="2898955" y="3207228"/>
            <a:ext cx="667235" cy="316836"/>
            <a:chOff x="679792" y="2974488"/>
            <a:chExt cx="667408" cy="480052"/>
          </a:xfrm>
        </p:grpSpPr>
        <p:sp>
          <p:nvSpPr>
            <p:cNvPr id="141" name="Rounded Rectangle 41"/>
            <p:cNvSpPr/>
            <p:nvPr/>
          </p:nvSpPr>
          <p:spPr bwMode="auto">
            <a:xfrm>
              <a:off x="679792" y="2974488"/>
              <a:ext cx="667408" cy="428753"/>
            </a:xfrm>
            <a:prstGeom prst="roundRect">
              <a:avLst>
                <a:gd name="adj" fmla="val 108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142" name="文本框 141"/>
            <p:cNvSpPr txBox="1"/>
            <p:nvPr/>
          </p:nvSpPr>
          <p:spPr>
            <a:xfrm>
              <a:off x="771002" y="2988214"/>
              <a:ext cx="574345" cy="466326"/>
            </a:xfrm>
            <a:prstGeom prst="rect">
              <a:avLst/>
            </a:prstGeom>
            <a:noFill/>
          </p:spPr>
          <p:txBody>
            <a:bodyPr wrap="none" rtlCol="0">
              <a:spAutoFit/>
            </a:bodyPr>
            <a:lstStyle/>
            <a:p>
              <a:pPr eaLnBrk="0" fontAlgn="base" hangingPunct="0">
                <a:spcBef>
                  <a:spcPct val="0"/>
                </a:spcBef>
                <a:spcAft>
                  <a:spcPct val="0"/>
                </a:spcAft>
              </a:pPr>
              <a:r>
                <a:rPr lang="en-US" altLang="zh-CN" sz="1400" b="1" kern="0" dirty="0">
                  <a:solidFill>
                    <a:prstClr val="white"/>
                  </a:solidFill>
                  <a:latin typeface="微软雅黑"/>
                  <a:cs typeface="Arial" pitchFamily="34" charset="0"/>
                </a:rPr>
                <a:t>CIFS</a:t>
              </a:r>
              <a:endParaRPr lang="zh-CN" altLang="en-US" sz="1400" b="1" kern="0" dirty="0">
                <a:solidFill>
                  <a:prstClr val="white"/>
                </a:solidFill>
                <a:latin typeface="微软雅黑"/>
                <a:cs typeface="Arial" pitchFamily="34" charset="0"/>
              </a:endParaRPr>
            </a:p>
          </p:txBody>
        </p:sp>
      </p:grpSp>
      <p:grpSp>
        <p:nvGrpSpPr>
          <p:cNvPr id="143" name="组合 142"/>
          <p:cNvGrpSpPr/>
          <p:nvPr/>
        </p:nvGrpSpPr>
        <p:grpSpPr>
          <a:xfrm>
            <a:off x="3639280" y="3207228"/>
            <a:ext cx="667234" cy="316836"/>
            <a:chOff x="679792" y="2974488"/>
            <a:chExt cx="667408" cy="480052"/>
          </a:xfrm>
        </p:grpSpPr>
        <p:sp>
          <p:nvSpPr>
            <p:cNvPr id="144" name="Rounded Rectangle 41"/>
            <p:cNvSpPr/>
            <p:nvPr/>
          </p:nvSpPr>
          <p:spPr bwMode="auto">
            <a:xfrm>
              <a:off x="679792" y="2974488"/>
              <a:ext cx="667408" cy="428753"/>
            </a:xfrm>
            <a:prstGeom prst="roundRect">
              <a:avLst>
                <a:gd name="adj" fmla="val 108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145" name="文本框 144"/>
            <p:cNvSpPr txBox="1"/>
            <p:nvPr/>
          </p:nvSpPr>
          <p:spPr>
            <a:xfrm>
              <a:off x="771002" y="2988214"/>
              <a:ext cx="516622" cy="466326"/>
            </a:xfrm>
            <a:prstGeom prst="rect">
              <a:avLst/>
            </a:prstGeom>
            <a:noFill/>
          </p:spPr>
          <p:txBody>
            <a:bodyPr wrap="none" rtlCol="0">
              <a:spAutoFit/>
            </a:bodyPr>
            <a:lstStyle/>
            <a:p>
              <a:pPr eaLnBrk="0" fontAlgn="base" hangingPunct="0">
                <a:spcBef>
                  <a:spcPct val="0"/>
                </a:spcBef>
                <a:spcAft>
                  <a:spcPct val="0"/>
                </a:spcAft>
              </a:pPr>
              <a:r>
                <a:rPr lang="en-US" altLang="zh-CN" sz="1400" b="1" kern="0" dirty="0">
                  <a:solidFill>
                    <a:prstClr val="white"/>
                  </a:solidFill>
                  <a:latin typeface="微软雅黑"/>
                  <a:cs typeface="Arial" pitchFamily="34" charset="0"/>
                </a:rPr>
                <a:t>FTP</a:t>
              </a:r>
              <a:endParaRPr lang="zh-CN" altLang="en-US" sz="1400" b="1" kern="0" dirty="0">
                <a:solidFill>
                  <a:prstClr val="white"/>
                </a:solidFill>
                <a:latin typeface="微软雅黑"/>
                <a:cs typeface="Arial" pitchFamily="34" charset="0"/>
              </a:endParaRPr>
            </a:p>
          </p:txBody>
        </p:sp>
      </p:grpSp>
      <p:grpSp>
        <p:nvGrpSpPr>
          <p:cNvPr id="146" name="组合 145"/>
          <p:cNvGrpSpPr/>
          <p:nvPr/>
        </p:nvGrpSpPr>
        <p:grpSpPr>
          <a:xfrm>
            <a:off x="4375769" y="3207228"/>
            <a:ext cx="724371" cy="316836"/>
            <a:chOff x="679792" y="2974488"/>
            <a:chExt cx="724558" cy="480052"/>
          </a:xfrm>
        </p:grpSpPr>
        <p:sp>
          <p:nvSpPr>
            <p:cNvPr id="147" name="Rounded Rectangle 41"/>
            <p:cNvSpPr/>
            <p:nvPr/>
          </p:nvSpPr>
          <p:spPr bwMode="auto">
            <a:xfrm>
              <a:off x="679792" y="2974488"/>
              <a:ext cx="667408" cy="428753"/>
            </a:xfrm>
            <a:prstGeom prst="roundRect">
              <a:avLst>
                <a:gd name="adj" fmla="val 108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148" name="文本框 147"/>
            <p:cNvSpPr txBox="1"/>
            <p:nvPr/>
          </p:nvSpPr>
          <p:spPr>
            <a:xfrm>
              <a:off x="720973" y="2988214"/>
              <a:ext cx="683377" cy="466326"/>
            </a:xfrm>
            <a:prstGeom prst="rect">
              <a:avLst/>
            </a:prstGeom>
            <a:noFill/>
          </p:spPr>
          <p:txBody>
            <a:bodyPr wrap="none" rtlCol="0">
              <a:spAutoFit/>
            </a:bodyPr>
            <a:lstStyle/>
            <a:p>
              <a:pPr eaLnBrk="0" fontAlgn="base" hangingPunct="0">
                <a:spcBef>
                  <a:spcPct val="0"/>
                </a:spcBef>
                <a:spcAft>
                  <a:spcPct val="0"/>
                </a:spcAft>
              </a:pPr>
              <a:r>
                <a:rPr lang="en-US" altLang="zh-CN" sz="1400" b="1" kern="0" dirty="0">
                  <a:solidFill>
                    <a:prstClr val="white"/>
                  </a:solidFill>
                  <a:latin typeface="微软雅黑"/>
                  <a:cs typeface="Arial" pitchFamily="34" charset="0"/>
                </a:rPr>
                <a:t>HDFS</a:t>
              </a:r>
              <a:endParaRPr lang="zh-CN" altLang="en-US" sz="1400" b="1" kern="0" dirty="0">
                <a:solidFill>
                  <a:prstClr val="white"/>
                </a:solidFill>
                <a:latin typeface="微软雅黑"/>
                <a:cs typeface="Arial" pitchFamily="34" charset="0"/>
              </a:endParaRPr>
            </a:p>
          </p:txBody>
        </p:sp>
      </p:grpSp>
      <p:grpSp>
        <p:nvGrpSpPr>
          <p:cNvPr id="149" name="组合 148"/>
          <p:cNvGrpSpPr/>
          <p:nvPr/>
        </p:nvGrpSpPr>
        <p:grpSpPr>
          <a:xfrm>
            <a:off x="5110963" y="3207228"/>
            <a:ext cx="788683" cy="316836"/>
            <a:chOff x="679792" y="2974488"/>
            <a:chExt cx="788887" cy="480052"/>
          </a:xfrm>
        </p:grpSpPr>
        <p:sp>
          <p:nvSpPr>
            <p:cNvPr id="150" name="Rounded Rectangle 41"/>
            <p:cNvSpPr/>
            <p:nvPr/>
          </p:nvSpPr>
          <p:spPr bwMode="auto">
            <a:xfrm>
              <a:off x="679792" y="2974488"/>
              <a:ext cx="667408" cy="428753"/>
            </a:xfrm>
            <a:prstGeom prst="roundRect">
              <a:avLst>
                <a:gd name="adj" fmla="val 108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151" name="文本框 150"/>
            <p:cNvSpPr txBox="1"/>
            <p:nvPr/>
          </p:nvSpPr>
          <p:spPr>
            <a:xfrm>
              <a:off x="685890" y="2988214"/>
              <a:ext cx="782789" cy="466326"/>
            </a:xfrm>
            <a:prstGeom prst="rect">
              <a:avLst/>
            </a:prstGeom>
            <a:noFill/>
          </p:spPr>
          <p:txBody>
            <a:bodyPr wrap="none" rtlCol="0">
              <a:spAutoFit/>
            </a:bodyPr>
            <a:lstStyle/>
            <a:p>
              <a:pPr eaLnBrk="0" fontAlgn="base" hangingPunct="0">
                <a:spcBef>
                  <a:spcPct val="0"/>
                </a:spcBef>
                <a:spcAft>
                  <a:spcPct val="0"/>
                </a:spcAft>
              </a:pPr>
              <a:r>
                <a:rPr lang="en-US" altLang="zh-CN" sz="1400" b="1" kern="0" dirty="0">
                  <a:solidFill>
                    <a:prstClr val="white"/>
                  </a:solidFill>
                  <a:latin typeface="微软雅黑"/>
                  <a:cs typeface="Arial" pitchFamily="34" charset="0"/>
                </a:rPr>
                <a:t>NDMP</a:t>
              </a:r>
              <a:endParaRPr lang="zh-CN" altLang="en-US" sz="1400" b="1" kern="0" dirty="0">
                <a:solidFill>
                  <a:prstClr val="white"/>
                </a:solidFill>
                <a:latin typeface="微软雅黑"/>
                <a:cs typeface="Arial" pitchFamily="34" charset="0"/>
              </a:endParaRPr>
            </a:p>
          </p:txBody>
        </p:sp>
      </p:grpSp>
      <p:grpSp>
        <p:nvGrpSpPr>
          <p:cNvPr id="152" name="组合 151"/>
          <p:cNvGrpSpPr/>
          <p:nvPr/>
        </p:nvGrpSpPr>
        <p:grpSpPr>
          <a:xfrm>
            <a:off x="5782822" y="3207242"/>
            <a:ext cx="946093" cy="316831"/>
            <a:chOff x="615123" y="2974488"/>
            <a:chExt cx="946340" cy="480043"/>
          </a:xfrm>
        </p:grpSpPr>
        <p:sp>
          <p:nvSpPr>
            <p:cNvPr id="153" name="Rounded Rectangle 41"/>
            <p:cNvSpPr/>
            <p:nvPr/>
          </p:nvSpPr>
          <p:spPr bwMode="auto">
            <a:xfrm>
              <a:off x="679792" y="2974488"/>
              <a:ext cx="667408" cy="428753"/>
            </a:xfrm>
            <a:prstGeom prst="roundRect">
              <a:avLst>
                <a:gd name="adj" fmla="val 1088"/>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solidFill>
                <a:srgbClr val="8EB4E3"/>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sp>
        <p:sp>
          <p:nvSpPr>
            <p:cNvPr id="154" name="文本框 153"/>
            <p:cNvSpPr txBox="1"/>
            <p:nvPr/>
          </p:nvSpPr>
          <p:spPr>
            <a:xfrm>
              <a:off x="615123" y="2988205"/>
              <a:ext cx="946340" cy="466326"/>
            </a:xfrm>
            <a:prstGeom prst="rect">
              <a:avLst/>
            </a:prstGeom>
            <a:noFill/>
          </p:spPr>
          <p:txBody>
            <a:bodyPr wrap="none" rtlCol="0">
              <a:spAutoFit/>
            </a:bodyPr>
            <a:lstStyle/>
            <a:p>
              <a:pPr eaLnBrk="0" fontAlgn="base" hangingPunct="0">
                <a:spcBef>
                  <a:spcPct val="0"/>
                </a:spcBef>
                <a:spcAft>
                  <a:spcPct val="0"/>
                </a:spcAft>
              </a:pPr>
              <a:r>
                <a:rPr lang="en-US" altLang="zh-CN" sz="1400" b="1" kern="0" dirty="0">
                  <a:solidFill>
                    <a:prstClr val="white"/>
                  </a:solidFill>
                  <a:latin typeface="微软雅黑"/>
                  <a:cs typeface="Arial" pitchFamily="34" charset="0"/>
                </a:rPr>
                <a:t>S3/Swift</a:t>
              </a:r>
              <a:endParaRPr lang="zh-CN" altLang="en-US" sz="1400" b="1" kern="0" dirty="0">
                <a:solidFill>
                  <a:prstClr val="white"/>
                </a:solidFill>
                <a:latin typeface="微软雅黑"/>
                <a:cs typeface="Arial" pitchFamily="34" charset="0"/>
              </a:endParaRPr>
            </a:p>
          </p:txBody>
        </p:sp>
      </p:grpSp>
      <p:sp>
        <p:nvSpPr>
          <p:cNvPr id="2" name="标题 1"/>
          <p:cNvSpPr>
            <a:spLocks noGrp="1"/>
          </p:cNvSpPr>
          <p:nvPr>
            <p:ph type="title"/>
          </p:nvPr>
        </p:nvSpPr>
        <p:spPr/>
        <p:txBody>
          <a:bodyPr/>
          <a:lstStyle/>
          <a:p>
            <a:r>
              <a:rPr lang="zh-CN" altLang="en-US" dirty="0" smtClean="0"/>
              <a:t>全</a:t>
            </a:r>
            <a:r>
              <a:rPr lang="zh-CN" altLang="en-US" dirty="0" smtClean="0"/>
              <a:t>分布式云</a:t>
            </a:r>
            <a:r>
              <a:rPr lang="zh-CN" altLang="en-US" dirty="0" smtClean="0"/>
              <a:t>存储</a:t>
            </a:r>
            <a:r>
              <a:rPr lang="en-US" altLang="zh-CN" dirty="0" smtClean="0"/>
              <a:t>FusionStorage</a:t>
            </a:r>
            <a:endParaRPr lang="zh-CN" altLang="en-US" dirty="0"/>
          </a:p>
        </p:txBody>
      </p:sp>
      <p:grpSp>
        <p:nvGrpSpPr>
          <p:cNvPr id="118" name="组合 114"/>
          <p:cNvGrpSpPr/>
          <p:nvPr/>
        </p:nvGrpSpPr>
        <p:grpSpPr>
          <a:xfrm>
            <a:off x="1796356" y="2532003"/>
            <a:ext cx="478419" cy="308222"/>
            <a:chOff x="1123161" y="951123"/>
            <a:chExt cx="950172" cy="505537"/>
          </a:xfrm>
        </p:grpSpPr>
        <p:sp>
          <p:nvSpPr>
            <p:cNvPr id="156" name="Freeform 27"/>
            <p:cNvSpPr>
              <a:spLocks noEditPoints="1"/>
            </p:cNvSpPr>
            <p:nvPr/>
          </p:nvSpPr>
          <p:spPr bwMode="auto">
            <a:xfrm>
              <a:off x="1123161" y="951123"/>
              <a:ext cx="950172" cy="505537"/>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rgbClr val="FFFFFF">
                <a:alpha val="90000"/>
              </a:srgbClr>
            </a:solidFill>
            <a:ln w="15875">
              <a:solidFill>
                <a:srgbClr val="3399FF">
                  <a:alpha val="34000"/>
                </a:srgbClr>
              </a:solidFill>
              <a:round/>
              <a:headEnd/>
              <a:tailEnd/>
            </a:ln>
            <a:effectLst>
              <a:outerShdw blurRad="50800" dist="38100" dir="2700000" algn="tl" rotWithShape="0">
                <a:srgbClr val="00CCFF">
                  <a:alpha val="40000"/>
                </a:srgbClr>
              </a:outerShdw>
            </a:effectLst>
          </p:spPr>
          <p:txBody>
            <a:bodyPr lIns="184252" tIns="92126" rIns="184252" bIns="92126"/>
            <a:lstStyle/>
            <a:p>
              <a:pPr defTabSz="1381630">
                <a:defRPr/>
              </a:pPr>
              <a:endParaRPr lang="zh-CN" altLang="en-US" sz="2039" kern="0">
                <a:solidFill>
                  <a:sysClr val="windowText" lastClr="000000"/>
                </a:solidFill>
                <a:cs typeface="Arial" pitchFamily="34" charset="0"/>
              </a:endParaRPr>
            </a:p>
          </p:txBody>
        </p:sp>
        <p:pic>
          <p:nvPicPr>
            <p:cNvPr id="15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5905" y="1169581"/>
              <a:ext cx="912120" cy="248859"/>
            </a:xfrm>
            <a:prstGeom prst="rect">
              <a:avLst/>
            </a:prstGeom>
            <a:noFill/>
            <a:ln w="9525">
              <a:noFill/>
              <a:miter lim="800000"/>
              <a:headEnd/>
              <a:tailEnd/>
            </a:ln>
          </p:spPr>
        </p:pic>
        <p:pic>
          <p:nvPicPr>
            <p:cNvPr id="158" name="Picture 2" descr="D:\01 Utility\000 胶片素材库\PPT图形模板与图标\个人常用\企业logo\HW.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92864" y="988348"/>
              <a:ext cx="346043" cy="276835"/>
            </a:xfrm>
            <a:prstGeom prst="rect">
              <a:avLst/>
            </a:prstGeom>
            <a:noFill/>
          </p:spPr>
        </p:pic>
      </p:grpSp>
      <p:grpSp>
        <p:nvGrpSpPr>
          <p:cNvPr id="159" name="组合 115"/>
          <p:cNvGrpSpPr/>
          <p:nvPr/>
        </p:nvGrpSpPr>
        <p:grpSpPr>
          <a:xfrm>
            <a:off x="2546121" y="2551450"/>
            <a:ext cx="478419" cy="308222"/>
            <a:chOff x="2104900" y="951123"/>
            <a:chExt cx="968799" cy="505537"/>
          </a:xfrm>
        </p:grpSpPr>
        <p:sp>
          <p:nvSpPr>
            <p:cNvPr id="160" name="Freeform 27"/>
            <p:cNvSpPr>
              <a:spLocks noEditPoints="1"/>
            </p:cNvSpPr>
            <p:nvPr/>
          </p:nvSpPr>
          <p:spPr bwMode="auto">
            <a:xfrm>
              <a:off x="2104900" y="951123"/>
              <a:ext cx="950172" cy="505537"/>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rgbClr val="FFFFFF">
                <a:alpha val="90000"/>
              </a:srgbClr>
            </a:solidFill>
            <a:ln w="15875">
              <a:solidFill>
                <a:srgbClr val="3399FF">
                  <a:alpha val="34000"/>
                </a:srgbClr>
              </a:solidFill>
              <a:round/>
              <a:headEnd/>
              <a:tailEnd/>
            </a:ln>
            <a:effectLst>
              <a:outerShdw blurRad="50800" dist="38100" dir="2700000" algn="tl" rotWithShape="0">
                <a:srgbClr val="00CCFF">
                  <a:alpha val="40000"/>
                </a:srgbClr>
              </a:outerShdw>
            </a:effectLst>
          </p:spPr>
          <p:txBody>
            <a:bodyPr lIns="184252" tIns="92126" rIns="184252" bIns="92126"/>
            <a:lstStyle/>
            <a:p>
              <a:pPr defTabSz="1381630">
                <a:defRPr/>
              </a:pPr>
              <a:endParaRPr lang="zh-CN" altLang="en-US" sz="2039" kern="0">
                <a:solidFill>
                  <a:sysClr val="windowText" lastClr="000000"/>
                </a:solidFill>
                <a:cs typeface="Arial" pitchFamily="34" charset="0"/>
              </a:endParaRPr>
            </a:p>
          </p:txBody>
        </p:sp>
        <p:pic>
          <p:nvPicPr>
            <p:cNvPr id="161" name="Picture 2" descr="C:\Users\fliu\Desktop\VMware_logo_blk_RGB_300dpi.jpg"/>
            <p:cNvPicPr>
              <a:picLocks noChangeAspect="1" noChangeArrowheads="1"/>
            </p:cNvPicPr>
            <p:nvPr/>
          </p:nvPicPr>
          <p:blipFill>
            <a:blip r:embed="rId7" cstate="print">
              <a:clrChange>
                <a:clrFrom>
                  <a:srgbClr val="FFFFFF"/>
                </a:clrFrom>
                <a:clrTo>
                  <a:srgbClr val="FFFFFF">
                    <a:alpha val="0"/>
                  </a:srgbClr>
                </a:clrTo>
              </a:clrChange>
            </a:blip>
            <a:srcRect l="8578" t="22572" r="8054" b="21530"/>
            <a:stretch>
              <a:fillRect/>
            </a:stretch>
          </p:blipFill>
          <p:spPr bwMode="auto">
            <a:xfrm>
              <a:off x="2177832" y="1218203"/>
              <a:ext cx="895867" cy="206560"/>
            </a:xfrm>
            <a:prstGeom prst="rect">
              <a:avLst/>
            </a:prstGeom>
            <a:noFill/>
            <a:ln w="9525">
              <a:noFill/>
              <a:miter lim="800000"/>
              <a:headEnd/>
              <a:tailEnd/>
            </a:ln>
          </p:spPr>
        </p:pic>
        <p:pic>
          <p:nvPicPr>
            <p:cNvPr id="162" name="Picture 4" descr="D:\01 Utility\000 胶片素材库\PPT图形模板与图标\个人常用\企业logo\vmware2.png"/>
            <p:cNvPicPr>
              <a:picLocks noChangeArrowheads="1"/>
            </p:cNvPicPr>
            <p:nvPr/>
          </p:nvPicPr>
          <p:blipFill>
            <a:blip r:embed="rId8" cstate="print"/>
            <a:srcRect/>
            <a:stretch>
              <a:fillRect/>
            </a:stretch>
          </p:blipFill>
          <p:spPr bwMode="auto">
            <a:xfrm>
              <a:off x="2460959" y="999459"/>
              <a:ext cx="316030" cy="222071"/>
            </a:xfrm>
            <a:prstGeom prst="rect">
              <a:avLst/>
            </a:prstGeom>
            <a:noFill/>
          </p:spPr>
        </p:pic>
      </p:grpSp>
      <p:grpSp>
        <p:nvGrpSpPr>
          <p:cNvPr id="163" name="组合 116"/>
          <p:cNvGrpSpPr/>
          <p:nvPr/>
        </p:nvGrpSpPr>
        <p:grpSpPr>
          <a:xfrm>
            <a:off x="3295886" y="2542559"/>
            <a:ext cx="596460" cy="318329"/>
            <a:chOff x="2973598" y="951123"/>
            <a:chExt cx="1386527" cy="522115"/>
          </a:xfrm>
        </p:grpSpPr>
        <p:sp>
          <p:nvSpPr>
            <p:cNvPr id="164" name="Freeform 27"/>
            <p:cNvSpPr>
              <a:spLocks noEditPoints="1"/>
            </p:cNvSpPr>
            <p:nvPr/>
          </p:nvSpPr>
          <p:spPr bwMode="auto">
            <a:xfrm>
              <a:off x="3125626" y="951123"/>
              <a:ext cx="950172" cy="505537"/>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rgbClr val="FFFFFF">
                <a:alpha val="90000"/>
              </a:srgbClr>
            </a:solidFill>
            <a:ln w="15875">
              <a:solidFill>
                <a:srgbClr val="3399FF">
                  <a:alpha val="34000"/>
                </a:srgbClr>
              </a:solidFill>
              <a:round/>
              <a:headEnd/>
              <a:tailEnd/>
            </a:ln>
            <a:effectLst>
              <a:outerShdw blurRad="50800" dist="38100" dir="2700000" algn="tl" rotWithShape="0">
                <a:srgbClr val="00CCFF">
                  <a:alpha val="40000"/>
                </a:srgbClr>
              </a:outerShdw>
            </a:effectLst>
          </p:spPr>
          <p:txBody>
            <a:bodyPr lIns="184252" tIns="92126" rIns="184252" bIns="92126"/>
            <a:lstStyle/>
            <a:p>
              <a:pPr defTabSz="1381630">
                <a:defRPr/>
              </a:pPr>
              <a:endParaRPr lang="zh-CN" altLang="en-US" sz="2039" kern="0">
                <a:solidFill>
                  <a:sysClr val="windowText" lastClr="000000"/>
                </a:solidFill>
                <a:cs typeface="Arial" pitchFamily="34" charset="0"/>
              </a:endParaRPr>
            </a:p>
          </p:txBody>
        </p:sp>
        <p:pic>
          <p:nvPicPr>
            <p:cNvPr id="165" name="Picture 5" descr="D:\01 Utility\000 胶片素材库\PPT图形模板与图标\个人常用\IT\OpenStack.jpg"/>
            <p:cNvPicPr preferRelativeResize="0">
              <a:picLocks noChangeArrowheads="1"/>
            </p:cNvPicPr>
            <p:nvPr/>
          </p:nvPicPr>
          <p:blipFill>
            <a:blip r:embed="rId9" cstate="print">
              <a:clrChange>
                <a:clrFrom>
                  <a:srgbClr val="FFFFFF"/>
                </a:clrFrom>
                <a:clrTo>
                  <a:srgbClr val="FFFFFF">
                    <a:alpha val="0"/>
                  </a:srgbClr>
                </a:clrTo>
              </a:clrChange>
            </a:blip>
            <a:srcRect b="24960"/>
            <a:stretch>
              <a:fillRect/>
            </a:stretch>
          </p:blipFill>
          <p:spPr bwMode="auto">
            <a:xfrm>
              <a:off x="3391783" y="952346"/>
              <a:ext cx="445238" cy="271339"/>
            </a:xfrm>
            <a:prstGeom prst="rect">
              <a:avLst/>
            </a:prstGeom>
            <a:noFill/>
          </p:spPr>
        </p:pic>
        <p:sp>
          <p:nvSpPr>
            <p:cNvPr id="166" name="TextBox 90"/>
            <p:cNvSpPr txBox="1"/>
            <p:nvPr/>
          </p:nvSpPr>
          <p:spPr>
            <a:xfrm>
              <a:off x="2973598" y="1207477"/>
              <a:ext cx="1386527" cy="265761"/>
            </a:xfrm>
            <a:prstGeom prst="rect">
              <a:avLst/>
            </a:prstGeom>
            <a:noFill/>
          </p:spPr>
          <p:txBody>
            <a:bodyPr wrap="square" rtlCol="0">
              <a:spAutoFit/>
            </a:bodyPr>
            <a:lstStyle/>
            <a:p>
              <a:pPr defTabSz="1381630">
                <a:defRPr/>
              </a:pPr>
              <a:r>
                <a:rPr lang="en-US" altLang="zh-CN" sz="453" b="1" kern="0" dirty="0">
                  <a:solidFill>
                    <a:srgbClr val="404040"/>
                  </a:solidFill>
                  <a:cs typeface="Arial" pitchFamily="34" charset="0"/>
                </a:rPr>
                <a:t>Open</a:t>
              </a:r>
              <a:r>
                <a:rPr lang="en-US" altLang="zh-CN" sz="453" b="1" kern="0" dirty="0">
                  <a:solidFill>
                    <a:srgbClr val="C00000"/>
                  </a:solidFill>
                  <a:cs typeface="Arial" pitchFamily="34" charset="0"/>
                </a:rPr>
                <a:t>Stack</a:t>
              </a:r>
              <a:endParaRPr lang="zh-CN" altLang="en-US" sz="453" b="1" kern="0" dirty="0">
                <a:solidFill>
                  <a:srgbClr val="C00000"/>
                </a:solidFill>
                <a:cs typeface="Arial" pitchFamily="34" charset="0"/>
              </a:endParaRPr>
            </a:p>
          </p:txBody>
        </p:sp>
      </p:grpSp>
      <p:pic>
        <p:nvPicPr>
          <p:cNvPr id="167" name="图片 1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0050" y="2587093"/>
            <a:ext cx="1015251" cy="263331"/>
          </a:xfrm>
          <a:prstGeom prst="rect">
            <a:avLst/>
          </a:prstGeom>
        </p:spPr>
      </p:pic>
      <p:pic>
        <p:nvPicPr>
          <p:cNvPr id="168" name="图片 1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3693" y="2551449"/>
            <a:ext cx="437958" cy="344527"/>
          </a:xfrm>
          <a:prstGeom prst="rect">
            <a:avLst/>
          </a:prstGeom>
        </p:spPr>
      </p:pic>
      <p:pic>
        <p:nvPicPr>
          <p:cNvPr id="74" name="Picture 40" descr="C:\Users\dh\Desktop\ppt\新文件夹\8\3..png"/>
          <p:cNvPicPr>
            <a:picLocks noChangeAspect="1" noChangeArrowheads="1"/>
          </p:cNvPicPr>
          <p:nvPr/>
        </p:nvPicPr>
        <p:blipFill>
          <a:blip r:embed="rId12" cstate="print"/>
          <a:srcRect/>
          <a:stretch>
            <a:fillRect/>
          </a:stretch>
        </p:blipFill>
        <p:spPr bwMode="auto">
          <a:xfrm>
            <a:off x="7734718" y="2291176"/>
            <a:ext cx="3322637" cy="1311275"/>
          </a:xfrm>
          <a:prstGeom prst="rect">
            <a:avLst/>
          </a:prstGeom>
          <a:noFill/>
          <a:ln w="9525">
            <a:noFill/>
            <a:miter lim="800000"/>
            <a:headEnd/>
            <a:tailEnd/>
          </a:ln>
        </p:spPr>
      </p:pic>
      <p:pic>
        <p:nvPicPr>
          <p:cNvPr id="75" name="Picture 5" descr="F:\2012项目\美化图标\平面\0421png\39\未标题-60.png"/>
          <p:cNvPicPr>
            <a:picLocks noChangeAspect="1" noChangeArrowheads="1"/>
          </p:cNvPicPr>
          <p:nvPr/>
        </p:nvPicPr>
        <p:blipFill>
          <a:blip r:embed="rId13" cstate="print">
            <a:duotone>
              <a:prstClr val="black"/>
              <a:schemeClr val="accent4">
                <a:tint val="45000"/>
                <a:satMod val="400000"/>
              </a:schemeClr>
            </a:duotone>
            <a:lum bright="100000"/>
          </a:blip>
          <a:srcRect/>
          <a:stretch>
            <a:fillRect/>
          </a:stretch>
        </p:blipFill>
        <p:spPr bwMode="auto">
          <a:xfrm rot="15438017">
            <a:off x="9232441" y="1646944"/>
            <a:ext cx="579437" cy="1076325"/>
          </a:xfrm>
          <a:prstGeom prst="rect">
            <a:avLst/>
          </a:prstGeom>
          <a:noFill/>
          <a:ln w="9525">
            <a:noFill/>
            <a:miter lim="800000"/>
            <a:headEnd/>
            <a:tailEnd/>
          </a:ln>
        </p:spPr>
      </p:pic>
      <p:sp>
        <p:nvSpPr>
          <p:cNvPr id="76" name="矩形 75"/>
          <p:cNvSpPr/>
          <p:nvPr/>
        </p:nvSpPr>
        <p:spPr>
          <a:xfrm>
            <a:off x="7741747" y="1303241"/>
            <a:ext cx="4251485" cy="646331"/>
          </a:xfrm>
          <a:prstGeom prst="rect">
            <a:avLst/>
          </a:prstGeom>
        </p:spPr>
        <p:txBody>
          <a:bodyPr wrap="none">
            <a:spAutoFit/>
          </a:bodyPr>
          <a:lstStyle/>
          <a:p>
            <a:pPr algn="ctr"/>
            <a:r>
              <a:rPr lang="zh-CN" altLang="en-US" dirty="0" smtClean="0">
                <a:solidFill>
                  <a:srgbClr val="FFC000"/>
                </a:solidFill>
                <a:latin typeface="微软雅黑" panose="020B0503020204020204" pitchFamily="34" charset="-122"/>
              </a:rPr>
              <a:t>简单管理</a:t>
            </a:r>
            <a:endParaRPr lang="en-US" altLang="zh-CN" dirty="0" smtClean="0">
              <a:solidFill>
                <a:srgbClr val="FFC000"/>
              </a:solidFill>
              <a:latin typeface="微软雅黑" panose="020B0503020204020204" pitchFamily="34" charset="-122"/>
            </a:endParaRPr>
          </a:p>
          <a:p>
            <a:pPr algn="ctr"/>
            <a:r>
              <a:rPr lang="zh-CN" altLang="en-US" dirty="0" smtClean="0">
                <a:solidFill>
                  <a:prstClr val="white"/>
                </a:solidFill>
                <a:latin typeface="微软雅黑" panose="020B0503020204020204" pitchFamily="34" charset="-122"/>
              </a:rPr>
              <a:t>一套设备同时满足</a:t>
            </a:r>
            <a:r>
              <a:rPr lang="en-US" altLang="zh-CN" dirty="0" smtClean="0">
                <a:solidFill>
                  <a:prstClr val="white"/>
                </a:solidFill>
                <a:latin typeface="微软雅黑" panose="020B0503020204020204" pitchFamily="34" charset="-122"/>
              </a:rPr>
              <a:t>3</a:t>
            </a:r>
            <a:r>
              <a:rPr lang="zh-CN" altLang="en-US" dirty="0" smtClean="0">
                <a:solidFill>
                  <a:prstClr val="white"/>
                </a:solidFill>
                <a:latin typeface="微软雅黑" panose="020B0503020204020204" pitchFamily="34" charset="-122"/>
              </a:rPr>
              <a:t>类海量数据存储需求</a:t>
            </a:r>
            <a:endParaRPr lang="en-US" altLang="zh-CN" dirty="0" smtClean="0">
              <a:solidFill>
                <a:srgbClr val="FFC000"/>
              </a:solidFill>
              <a:latin typeface="微软雅黑" panose="020B0503020204020204" pitchFamily="34" charset="-122"/>
            </a:endParaRPr>
          </a:p>
        </p:txBody>
      </p:sp>
      <p:pic>
        <p:nvPicPr>
          <p:cNvPr id="77" name="Picture 5" descr="F:\2012项目\美化图标\平面\0421png\39\未标题-60.png"/>
          <p:cNvPicPr>
            <a:picLocks noChangeAspect="1" noChangeArrowheads="1"/>
          </p:cNvPicPr>
          <p:nvPr/>
        </p:nvPicPr>
        <p:blipFill>
          <a:blip r:embed="rId13" cstate="print">
            <a:duotone>
              <a:prstClr val="black"/>
              <a:schemeClr val="accent4">
                <a:tint val="45000"/>
                <a:satMod val="400000"/>
              </a:schemeClr>
            </a:duotone>
            <a:lum bright="100000"/>
          </a:blip>
          <a:srcRect/>
          <a:stretch>
            <a:fillRect/>
          </a:stretch>
        </p:blipFill>
        <p:spPr bwMode="auto">
          <a:xfrm rot="3304918">
            <a:off x="10122777" y="3066669"/>
            <a:ext cx="579437" cy="1076325"/>
          </a:xfrm>
          <a:prstGeom prst="rect">
            <a:avLst/>
          </a:prstGeom>
          <a:noFill/>
          <a:ln w="9525">
            <a:noFill/>
            <a:miter lim="800000"/>
            <a:headEnd/>
            <a:tailEnd/>
          </a:ln>
        </p:spPr>
      </p:pic>
      <p:pic>
        <p:nvPicPr>
          <p:cNvPr id="78" name="Picture 5" descr="F:\2012项目\美化图标\平面\0421png\39\未标题-60.png"/>
          <p:cNvPicPr>
            <a:picLocks noChangeAspect="1" noChangeArrowheads="1"/>
          </p:cNvPicPr>
          <p:nvPr/>
        </p:nvPicPr>
        <p:blipFill>
          <a:blip r:embed="rId13" cstate="print">
            <a:duotone>
              <a:prstClr val="black"/>
              <a:schemeClr val="accent4">
                <a:tint val="45000"/>
                <a:satMod val="400000"/>
              </a:schemeClr>
            </a:duotone>
            <a:lum bright="100000"/>
          </a:blip>
          <a:srcRect/>
          <a:stretch>
            <a:fillRect/>
          </a:stretch>
        </p:blipFill>
        <p:spPr bwMode="auto">
          <a:xfrm rot="5162914">
            <a:off x="8229809" y="3098754"/>
            <a:ext cx="579437" cy="1076325"/>
          </a:xfrm>
          <a:prstGeom prst="rect">
            <a:avLst/>
          </a:prstGeom>
          <a:noFill/>
          <a:ln w="9525">
            <a:noFill/>
            <a:miter lim="800000"/>
            <a:headEnd/>
            <a:tailEnd/>
          </a:ln>
        </p:spPr>
      </p:pic>
      <p:sp>
        <p:nvSpPr>
          <p:cNvPr id="104" name="矩形 103"/>
          <p:cNvSpPr/>
          <p:nvPr/>
        </p:nvSpPr>
        <p:spPr>
          <a:xfrm>
            <a:off x="7202904" y="4006334"/>
            <a:ext cx="2374233" cy="923330"/>
          </a:xfrm>
          <a:prstGeom prst="rect">
            <a:avLst/>
          </a:prstGeom>
        </p:spPr>
        <p:txBody>
          <a:bodyPr wrap="square">
            <a:spAutoFit/>
          </a:bodyPr>
          <a:lstStyle/>
          <a:p>
            <a:pPr algn="ctr"/>
            <a:r>
              <a:rPr lang="zh-CN" altLang="en-US" dirty="0" smtClean="0">
                <a:solidFill>
                  <a:srgbClr val="FFC000"/>
                </a:solidFill>
                <a:latin typeface="微软雅黑" panose="020B0503020204020204" pitchFamily="34" charset="-122"/>
              </a:rPr>
              <a:t>按需扩展</a:t>
            </a:r>
            <a:endParaRPr lang="en-US" altLang="zh-CN" dirty="0" smtClean="0">
              <a:solidFill>
                <a:srgbClr val="FFC000"/>
              </a:solidFill>
              <a:latin typeface="微软雅黑" panose="020B0503020204020204" pitchFamily="34" charset="-122"/>
            </a:endParaRPr>
          </a:p>
          <a:p>
            <a:pPr algn="ctr"/>
            <a:r>
              <a:rPr lang="zh-CN" altLang="en-US" dirty="0" smtClean="0">
                <a:solidFill>
                  <a:prstClr val="white"/>
                </a:solidFill>
                <a:latin typeface="微软雅黑" panose="020B0503020204020204" pitchFamily="34" charset="-122"/>
              </a:rPr>
              <a:t>计算存储解耦，独立海量扩展。</a:t>
            </a:r>
            <a:endParaRPr lang="en-US" altLang="zh-CN" dirty="0" smtClean="0">
              <a:solidFill>
                <a:prstClr val="white"/>
              </a:solidFill>
              <a:latin typeface="微软雅黑" panose="020B0503020204020204" pitchFamily="34" charset="-122"/>
            </a:endParaRPr>
          </a:p>
        </p:txBody>
      </p:sp>
      <p:sp>
        <p:nvSpPr>
          <p:cNvPr id="105" name="矩形 104"/>
          <p:cNvSpPr/>
          <p:nvPr/>
        </p:nvSpPr>
        <p:spPr>
          <a:xfrm>
            <a:off x="9881937" y="3974250"/>
            <a:ext cx="2005263" cy="1200329"/>
          </a:xfrm>
          <a:prstGeom prst="rect">
            <a:avLst/>
          </a:prstGeom>
        </p:spPr>
        <p:txBody>
          <a:bodyPr wrap="square">
            <a:spAutoFit/>
          </a:bodyPr>
          <a:lstStyle/>
          <a:p>
            <a:r>
              <a:rPr lang="zh-CN" altLang="en-US" dirty="0" smtClean="0">
                <a:solidFill>
                  <a:srgbClr val="FFC000"/>
                </a:solidFill>
                <a:latin typeface="微软雅黑" panose="020B0503020204020204" pitchFamily="34" charset="-122"/>
              </a:rPr>
              <a:t>高效共享</a:t>
            </a:r>
            <a:endParaRPr lang="en-US" altLang="zh-CN" dirty="0" smtClean="0">
              <a:solidFill>
                <a:srgbClr val="FFC000"/>
              </a:solidFill>
              <a:latin typeface="微软雅黑" panose="020B0503020204020204" pitchFamily="34" charset="-122"/>
            </a:endParaRPr>
          </a:p>
          <a:p>
            <a:r>
              <a:rPr lang="zh-CN" altLang="en-US" dirty="0" smtClean="0">
                <a:solidFill>
                  <a:prstClr val="white"/>
                </a:solidFill>
                <a:latin typeface="微软雅黑" panose="020B0503020204020204" pitchFamily="34" charset="-122"/>
              </a:rPr>
              <a:t>存储资源共享</a:t>
            </a:r>
            <a:endParaRPr lang="en-US" altLang="zh-CN" dirty="0" smtClean="0">
              <a:solidFill>
                <a:prstClr val="white"/>
              </a:solidFill>
              <a:latin typeface="微软雅黑" panose="020B0503020204020204" pitchFamily="34" charset="-122"/>
            </a:endParaRPr>
          </a:p>
          <a:p>
            <a:r>
              <a:rPr lang="zh-CN" altLang="en-US" dirty="0" smtClean="0">
                <a:solidFill>
                  <a:prstClr val="white"/>
                </a:solidFill>
                <a:latin typeface="微软雅黑" panose="020B0503020204020204" pitchFamily="34" charset="-122"/>
              </a:rPr>
              <a:t>资源利用率更高，</a:t>
            </a:r>
            <a:endParaRPr lang="en-US" altLang="zh-CN" dirty="0" smtClean="0">
              <a:solidFill>
                <a:prstClr val="white"/>
              </a:solidFill>
              <a:latin typeface="微软雅黑" panose="020B0503020204020204" pitchFamily="34" charset="-122"/>
            </a:endParaRPr>
          </a:p>
          <a:p>
            <a:r>
              <a:rPr lang="zh-CN" altLang="en-US" dirty="0" smtClean="0">
                <a:solidFill>
                  <a:prstClr val="white"/>
                </a:solidFill>
                <a:latin typeface="微软雅黑" panose="020B0503020204020204" pitchFamily="34" charset="-122"/>
              </a:rPr>
              <a:t>成本更低。</a:t>
            </a:r>
            <a:endParaRPr lang="en-US" altLang="zh-CN" dirty="0" smtClean="0">
              <a:solidFill>
                <a:prstClr val="white"/>
              </a:solidFill>
              <a:latin typeface="微软雅黑" panose="020B0503020204020204" pitchFamily="34" charset="-122"/>
            </a:endParaRPr>
          </a:p>
        </p:txBody>
      </p:sp>
      <p:sp>
        <p:nvSpPr>
          <p:cNvPr id="106" name="TextBox 786"/>
          <p:cNvSpPr txBox="1"/>
          <p:nvPr/>
        </p:nvSpPr>
        <p:spPr>
          <a:xfrm>
            <a:off x="8558461" y="2861624"/>
            <a:ext cx="1852864" cy="276999"/>
          </a:xfrm>
          <a:prstGeom prst="rect">
            <a:avLst/>
          </a:prstGeom>
          <a:noFill/>
        </p:spPr>
        <p:txBody>
          <a:bodyPr wrap="square" rtlCol="0">
            <a:spAutoFit/>
          </a:bodyPr>
          <a:lstStyle/>
          <a:p>
            <a:pPr algn="ctr"/>
            <a:r>
              <a:rPr lang="en-US" altLang="zh-CN" sz="1200" dirty="0" smtClean="0">
                <a:solidFill>
                  <a:prstClr val="white"/>
                </a:solidFill>
                <a:latin typeface="微软雅黑" pitchFamily="34" charset="-122"/>
              </a:rPr>
              <a:t>FusionStorage</a:t>
            </a:r>
            <a:endParaRPr lang="zh-CN" altLang="en-US" sz="1200" dirty="0">
              <a:solidFill>
                <a:prstClr val="white"/>
              </a:solidFill>
              <a:latin typeface="微软雅黑" pitchFamily="34" charset="-122"/>
            </a:endParaRPr>
          </a:p>
        </p:txBody>
      </p:sp>
      <p:grpSp>
        <p:nvGrpSpPr>
          <p:cNvPr id="107" name="组合 123"/>
          <p:cNvGrpSpPr/>
          <p:nvPr/>
        </p:nvGrpSpPr>
        <p:grpSpPr>
          <a:xfrm>
            <a:off x="9090107" y="2407070"/>
            <a:ext cx="802060" cy="496736"/>
            <a:chOff x="10533897" y="3770648"/>
            <a:chExt cx="802060" cy="496736"/>
          </a:xfrm>
        </p:grpSpPr>
        <p:pic>
          <p:nvPicPr>
            <p:cNvPr id="108" name="Picture 8" descr="D:\统一存储\201412\培训\OceanStor V3 product photoV1.0-20141202\OceanStor V3 product photoV1.0-20141202\OceanStor V3   - Front\OceanStor 5500 V3 - Front.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33897" y="4051384"/>
              <a:ext cx="80206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8" descr="D:\统一存储\201412\培训\OceanStor V3 product photoV1.0-20141202\OceanStor V3 product photoV1.0-20141202\OceanStor V3   - Front\OceanStor 5500 V3 - Front.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33897" y="3915026"/>
              <a:ext cx="80206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8" descr="D:\统一存储\201412\培训\OceanStor V3 product photoV1.0-20141202\OceanStor V3 product photoV1.0-20141202\OceanStor V3   - Front\OceanStor 5500 V3 - Front.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33897" y="3770648"/>
              <a:ext cx="80206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574685"/>
      </p:ext>
    </p:extLst>
  </p:cSld>
  <p:clrMapOvr>
    <a:masterClrMapping/>
  </p:clrMapOvr>
  <p:transition advClick="0" advTm="8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6">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6">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5024</TotalTime>
  <Words>852</Words>
  <Application>Microsoft Office PowerPoint</Application>
  <PresentationFormat>宽屏</PresentationFormat>
  <Paragraphs>99</Paragraphs>
  <Slides>5</Slides>
  <Notes>3</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5</vt:i4>
      </vt:variant>
    </vt:vector>
  </HeadingPairs>
  <TitlesOfParts>
    <vt:vector size="20" baseType="lpstr">
      <vt:lpstr>MS PGothic</vt:lpstr>
      <vt:lpstr>黑体</vt:lpstr>
      <vt:lpstr>华文细黑</vt:lpstr>
      <vt:lpstr>宋体</vt:lpstr>
      <vt:lpstr>微软雅黑</vt:lpstr>
      <vt:lpstr>Arial</vt:lpstr>
      <vt:lpstr>Arial Bold</vt:lpstr>
      <vt:lpstr>Calibri</vt:lpstr>
      <vt:lpstr>FrutigerNext LT Light</vt:lpstr>
      <vt:lpstr>FrutigerNext LT Medium</vt:lpstr>
      <vt:lpstr>Wingdings</vt:lpstr>
      <vt:lpstr>内容Copytext </vt:lpstr>
      <vt:lpstr>4_主题1</vt:lpstr>
      <vt:lpstr>Thank you</vt:lpstr>
      <vt:lpstr>1_内容Copytext </vt:lpstr>
      <vt:lpstr>PowerPoint 演示文稿</vt:lpstr>
      <vt:lpstr>华为医疗影像云解决方案</vt:lpstr>
      <vt:lpstr>一体化影像双活存储</vt:lpstr>
      <vt:lpstr>全分布式云存储FusionStorage</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Xiazhihui (Storage Ecosystem Lab)</dc:creator>
  <cp:lastModifiedBy>Xiazhihui (IT OpenLab)</cp:lastModifiedBy>
  <cp:revision>256</cp:revision>
  <dcterms:created xsi:type="dcterms:W3CDTF">2018-03-03T03:07:36Z</dcterms:created>
  <dcterms:modified xsi:type="dcterms:W3CDTF">2018-03-12T12:00:39Z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1520403204</vt:lpwstr>
  </property>
</Properties>
</file>